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9" r:id="rId2"/>
    <p:sldId id="258" r:id="rId3"/>
    <p:sldId id="272" r:id="rId4"/>
    <p:sldId id="271" r:id="rId5"/>
    <p:sldId id="264" r:id="rId6"/>
    <p:sldId id="265" r:id="rId7"/>
    <p:sldId id="274" r:id="rId8"/>
    <p:sldId id="267" r:id="rId9"/>
    <p:sldId id="261" r:id="rId10"/>
    <p:sldId id="260" r:id="rId11"/>
    <p:sldId id="268" r:id="rId12"/>
    <p:sldId id="269" r:id="rId13"/>
    <p:sldId id="270" r:id="rId14"/>
    <p:sldId id="257" r:id="rId15"/>
    <p:sldId id="276"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16" autoAdjust="0"/>
  </p:normalViewPr>
  <p:slideViewPr>
    <p:cSldViewPr>
      <p:cViewPr>
        <p:scale>
          <a:sx n="94" d="100"/>
          <a:sy n="94" d="100"/>
        </p:scale>
        <p:origin x="-2124" y="-3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83D98F1-DD33-4F0D-AE11-091E409A4822}" type="datetimeFigureOut">
              <a:rPr lang="en-US" smtClean="0"/>
              <a:t>3/11/2016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5751712-E525-4E9F-9583-8539D16AB494}" type="slidenum">
              <a:rPr lang="en-US" smtClean="0"/>
              <a:t>‹#›</a:t>
            </a:fld>
            <a:endParaRPr lang="en-US"/>
          </a:p>
        </p:txBody>
      </p:sp>
    </p:spTree>
    <p:extLst>
      <p:ext uri="{BB962C8B-B14F-4D97-AF65-F5344CB8AC3E}">
        <p14:creationId xmlns:p14="http://schemas.microsoft.com/office/powerpoint/2010/main" val="2932633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84898D4-77D4-4512-9AA7-1D086D60682E}" type="datetimeFigureOut">
              <a:rPr lang="en-US" smtClean="0"/>
              <a:t>3/11/2016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D1AAB26-27E3-4DED-97A0-E6EA39E26478}" type="slidenum">
              <a:rPr lang="en-US" smtClean="0"/>
              <a:t>‹#›</a:t>
            </a:fld>
            <a:endParaRPr lang="en-US"/>
          </a:p>
        </p:txBody>
      </p:sp>
    </p:spTree>
    <p:extLst>
      <p:ext uri="{BB962C8B-B14F-4D97-AF65-F5344CB8AC3E}">
        <p14:creationId xmlns:p14="http://schemas.microsoft.com/office/powerpoint/2010/main" val="3626503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Both"/>
            </a:pPr>
            <a:r>
              <a:rPr lang="en-US" dirty="0" smtClean="0"/>
              <a:t>Drilling in Utah. Retrieve</a:t>
            </a:r>
            <a:r>
              <a:rPr lang="en-US" baseline="0" dirty="0" smtClean="0"/>
              <a:t>d from: http://energyblog.nationalgeographic.com/2015/03/20/new-u-s-fracking-rules-earn-disdain-from-both-sides-and-a-lawsuit/</a:t>
            </a:r>
          </a:p>
          <a:p>
            <a:pPr marL="232943" indent="-232943">
              <a:buAutoNum type="arabicParenBoth"/>
            </a:pPr>
            <a:r>
              <a:rPr lang="en-US" baseline="0" dirty="0" smtClean="0"/>
              <a:t>Solar project. Retrieved from: http://www.blm.gov/wo/st/en/prog/energy/solar_energy.html</a:t>
            </a:r>
          </a:p>
          <a:p>
            <a:pPr marL="232943" indent="-232943">
              <a:buAutoNum type="arabicParenBoth"/>
            </a:pPr>
            <a:r>
              <a:rPr lang="en-US" baseline="0" dirty="0" smtClean="0"/>
              <a:t>Wind towers. Random website. </a:t>
            </a:r>
          </a:p>
          <a:p>
            <a:endParaRPr lang="en-US" baseline="0" dirty="0" smtClean="0"/>
          </a:p>
          <a:p>
            <a:r>
              <a:rPr lang="en-US" dirty="0" smtClean="0"/>
              <a:t>http://www.fws.gov/cno/energy.html</a:t>
            </a:r>
            <a:endParaRPr lang="en-US" dirty="0"/>
          </a:p>
        </p:txBody>
      </p:sp>
      <p:sp>
        <p:nvSpPr>
          <p:cNvPr id="4" name="Slide Number Placeholder 3"/>
          <p:cNvSpPr>
            <a:spLocks noGrp="1"/>
          </p:cNvSpPr>
          <p:nvPr>
            <p:ph type="sldNum" sz="quarter" idx="10"/>
          </p:nvPr>
        </p:nvSpPr>
        <p:spPr/>
        <p:txBody>
          <a:bodyPr/>
          <a:lstStyle/>
          <a:p>
            <a:fld id="{2D1AAB26-27E3-4DED-97A0-E6EA39E26478}" type="slidenum">
              <a:rPr lang="en-US" smtClean="0"/>
              <a:t>4</a:t>
            </a:fld>
            <a:endParaRPr lang="en-US"/>
          </a:p>
        </p:txBody>
      </p:sp>
    </p:spTree>
    <p:extLst>
      <p:ext uri="{BB962C8B-B14F-4D97-AF65-F5344CB8AC3E}">
        <p14:creationId xmlns:p14="http://schemas.microsoft.com/office/powerpoint/2010/main" val="3011477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Both"/>
            </a:pPr>
            <a:r>
              <a:rPr lang="en-US" dirty="0" smtClean="0"/>
              <a:t>ATV</a:t>
            </a:r>
            <a:r>
              <a:rPr lang="en-US" baseline="0" dirty="0" smtClean="0"/>
              <a:t> Riders in the Shoshone National Forest, Montana. Retrieved from: http://billingsgazette.com/lifestyles/recreation/atv-route/image_2c99abee-ffd6-5d0a-9e2f-043e16433d29.html</a:t>
            </a:r>
          </a:p>
          <a:p>
            <a:pPr marL="232943" indent="-232943" defTabSz="931774">
              <a:buFontTx/>
              <a:buAutoNum type="arabicParenBoth"/>
              <a:defRPr/>
            </a:pPr>
            <a:r>
              <a:rPr lang="en-US" baseline="0" dirty="0" smtClean="0"/>
              <a:t>Fishing on public lands in Oregon. Retrieved from: </a:t>
            </a:r>
            <a:r>
              <a:rPr lang="en-US" dirty="0"/>
              <a:t>Oregon: https://www.flickr.com/photos/mypubliclands/23202567601/in/album-72157661518852226/</a:t>
            </a:r>
          </a:p>
          <a:p>
            <a:pPr marL="232943" indent="-232943">
              <a:buAutoNum type="arabicParenBoth"/>
            </a:pPr>
            <a:r>
              <a:rPr lang="en-US" baseline="0" dirty="0" smtClean="0"/>
              <a:t>Miscellaneous photo.</a:t>
            </a:r>
          </a:p>
          <a:p>
            <a:pPr marL="232943" indent="-232943">
              <a:buAutoNum type="arabicParenBoth"/>
            </a:pPr>
            <a:endParaRPr lang="en-US" dirty="0"/>
          </a:p>
        </p:txBody>
      </p:sp>
      <p:sp>
        <p:nvSpPr>
          <p:cNvPr id="4" name="Slide Number Placeholder 3"/>
          <p:cNvSpPr>
            <a:spLocks noGrp="1"/>
          </p:cNvSpPr>
          <p:nvPr>
            <p:ph type="sldNum" sz="quarter" idx="10"/>
          </p:nvPr>
        </p:nvSpPr>
        <p:spPr/>
        <p:txBody>
          <a:bodyPr/>
          <a:lstStyle/>
          <a:p>
            <a:fld id="{2D1AAB26-27E3-4DED-97A0-E6EA39E26478}" type="slidenum">
              <a:rPr lang="en-US" smtClean="0"/>
              <a:t>5</a:t>
            </a:fld>
            <a:endParaRPr lang="en-US"/>
          </a:p>
        </p:txBody>
      </p:sp>
    </p:spTree>
    <p:extLst>
      <p:ext uri="{BB962C8B-B14F-4D97-AF65-F5344CB8AC3E}">
        <p14:creationId xmlns:p14="http://schemas.microsoft.com/office/powerpoint/2010/main" val="381565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Grinnell</a:t>
            </a:r>
            <a:r>
              <a:rPr lang="en-US" baseline="0" dirty="0" smtClean="0"/>
              <a:t> Glacier, Montana: 1911 (L) and 2008 (R). Photos retrieved from: http://www.nrmsc.usgs.gov/repeatphoto/gg_trail11-08.htm</a:t>
            </a:r>
          </a:p>
          <a:p>
            <a:endParaRPr lang="en-US" dirty="0"/>
          </a:p>
        </p:txBody>
      </p:sp>
      <p:sp>
        <p:nvSpPr>
          <p:cNvPr id="4" name="Slide Number Placeholder 3"/>
          <p:cNvSpPr>
            <a:spLocks noGrp="1"/>
          </p:cNvSpPr>
          <p:nvPr>
            <p:ph type="sldNum" sz="quarter" idx="10"/>
          </p:nvPr>
        </p:nvSpPr>
        <p:spPr/>
        <p:txBody>
          <a:bodyPr/>
          <a:lstStyle/>
          <a:p>
            <a:fld id="{2D1AAB26-27E3-4DED-97A0-E6EA39E26478}" type="slidenum">
              <a:rPr lang="en-US" smtClean="0"/>
              <a:t>6</a:t>
            </a:fld>
            <a:endParaRPr lang="en-US"/>
          </a:p>
        </p:txBody>
      </p:sp>
    </p:spTree>
    <p:extLst>
      <p:ext uri="{BB962C8B-B14F-4D97-AF65-F5344CB8AC3E}">
        <p14:creationId xmlns:p14="http://schemas.microsoft.com/office/powerpoint/2010/main" val="757676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Both"/>
            </a:pPr>
            <a:r>
              <a:rPr lang="en-US" dirty="0" smtClean="0"/>
              <a:t>Bottom-Right: Bears Ears Inter Tribal Coalition meet to discuss</a:t>
            </a:r>
            <a:r>
              <a:rPr lang="en-US" baseline="0" dirty="0" smtClean="0"/>
              <a:t> support of Bear Ears National Monument designation, and tribal-federal management coordination should a designation be made. Retrieved from: http://www.bearsearscoalition.org/about-the-coalition/</a:t>
            </a:r>
          </a:p>
          <a:p>
            <a:pPr marL="232943" indent="-232943" defTabSz="931774">
              <a:buFontTx/>
              <a:buAutoNum type="arabicParenBoth"/>
              <a:defRPr/>
            </a:pPr>
            <a:r>
              <a:rPr lang="en-US" baseline="0" dirty="0" smtClean="0"/>
              <a:t>Top-Right: Sculptures marking the start of Blackfeet Country, Glacier National Park. Retrieved from Glacier National Park </a:t>
            </a:r>
            <a:r>
              <a:rPr lang="en-US" baseline="0" dirty="0" err="1" smtClean="0"/>
              <a:t>facebook</a:t>
            </a:r>
            <a:r>
              <a:rPr lang="en-US" baseline="0" dirty="0" smtClean="0"/>
              <a:t> page: https://www.facebook.com/GlacierNPS/photos_stream?ref=page_internal</a:t>
            </a:r>
          </a:p>
          <a:p>
            <a:pPr marL="232943" indent="-232943" defTabSz="931774">
              <a:buFontTx/>
              <a:buAutoNum type="arabicParenBoth"/>
              <a:defRPr/>
            </a:pPr>
            <a:r>
              <a:rPr lang="en-US" baseline="0" dirty="0" smtClean="0"/>
              <a:t>Top-Left: Entrance to Badlands National Park. Retrieved from: https://www.flickr.com/photos/badlandsnationalpark/9343623447/in/album-72157632302826657/</a:t>
            </a:r>
          </a:p>
          <a:p>
            <a:pPr marL="232943" indent="-232943" defTabSz="931774">
              <a:buFontTx/>
              <a:buAutoNum type="arabicParenBoth"/>
              <a:defRPr/>
            </a:pPr>
            <a:r>
              <a:rPr lang="en-US" baseline="0" dirty="0" smtClean="0"/>
              <a:t>Bottom-Left: Meeting between the </a:t>
            </a:r>
            <a:r>
              <a:rPr lang="en-US" baseline="0" dirty="0" err="1" smtClean="0"/>
              <a:t>Kalamath</a:t>
            </a:r>
            <a:r>
              <a:rPr lang="en-US" baseline="0" dirty="0" smtClean="0"/>
              <a:t> Tribe (Oregon) and the Forest Service. Retrieved from: https://www.facebook.com/KlamathTribes/photos/pb.235615603185650.-2207520000.1457202526./955264837887386/?type=3&amp;theater</a:t>
            </a:r>
          </a:p>
          <a:p>
            <a:pPr marL="232943" indent="-232943" defTabSz="931774">
              <a:buFontTx/>
              <a:buAutoNum type="arabicParenBoth"/>
              <a:defRPr/>
            </a:pPr>
            <a:endParaRPr lang="en-US" dirty="0"/>
          </a:p>
        </p:txBody>
      </p:sp>
      <p:sp>
        <p:nvSpPr>
          <p:cNvPr id="4" name="Slide Number Placeholder 3"/>
          <p:cNvSpPr>
            <a:spLocks noGrp="1"/>
          </p:cNvSpPr>
          <p:nvPr>
            <p:ph type="sldNum" sz="quarter" idx="10"/>
          </p:nvPr>
        </p:nvSpPr>
        <p:spPr/>
        <p:txBody>
          <a:bodyPr/>
          <a:lstStyle/>
          <a:p>
            <a:fld id="{2D1AAB26-27E3-4DED-97A0-E6EA39E26478}" type="slidenum">
              <a:rPr lang="en-US" smtClean="0"/>
              <a:t>8</a:t>
            </a:fld>
            <a:endParaRPr lang="en-US"/>
          </a:p>
        </p:txBody>
      </p:sp>
    </p:spTree>
    <p:extLst>
      <p:ext uri="{BB962C8B-B14F-4D97-AF65-F5344CB8AC3E}">
        <p14:creationId xmlns:p14="http://schemas.microsoft.com/office/powerpoint/2010/main" val="691905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1AAB26-27E3-4DED-97A0-E6EA39E26478}" type="slidenum">
              <a:rPr lang="en-US" smtClean="0"/>
              <a:t>11</a:t>
            </a:fld>
            <a:endParaRPr lang="en-US"/>
          </a:p>
        </p:txBody>
      </p:sp>
    </p:spTree>
    <p:extLst>
      <p:ext uri="{BB962C8B-B14F-4D97-AF65-F5344CB8AC3E}">
        <p14:creationId xmlns:p14="http://schemas.microsoft.com/office/powerpoint/2010/main" val="3461882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Both"/>
            </a:pPr>
            <a:r>
              <a:rPr lang="en-US" dirty="0" smtClean="0"/>
              <a:t>Image</a:t>
            </a:r>
            <a:r>
              <a:rPr lang="en-US" baseline="0" dirty="0" smtClean="0"/>
              <a:t> of RS2477 claim and text taken from SUWA’s website. Retrieved from: http://suwa.org/state-of-utah-drops-rs-2477-litigation-bomb/</a:t>
            </a:r>
          </a:p>
          <a:p>
            <a:pPr marL="232943" indent="-232943">
              <a:buAutoNum type="arabicParenBoth"/>
            </a:pPr>
            <a:r>
              <a:rPr lang="en-US" baseline="0" dirty="0" smtClean="0"/>
              <a:t>Northern Spotted Owl taken from the National Wildlife Federation website. Retrieved from: https://www.nwf.org/Wildlife/Wildlife-Library/Birds/Northern-Spotted-Owl.aspx.</a:t>
            </a:r>
          </a:p>
          <a:p>
            <a:pPr marL="232943" indent="-232943">
              <a:buAutoNum type="arabicParenBoth"/>
            </a:pPr>
            <a:r>
              <a:rPr lang="en-US" baseline="0" dirty="0" smtClean="0"/>
              <a:t>Sage grouse image taken from USFWS website. Retrieved from: https://www.flickr.com/photos/usfwsmtnprairie/21868606215/in/pool-2665051@N21/</a:t>
            </a:r>
          </a:p>
          <a:p>
            <a:pPr marL="232943" indent="-232943">
              <a:buAutoNum type="arabicParenBoth"/>
            </a:pPr>
            <a:r>
              <a:rPr lang="en-US" baseline="0" dirty="0" smtClean="0"/>
              <a:t>Announcement of lawsuit filed on 2/25 available here: http://www.biologicaldiversity.org/news/press_releases/2016/greater-sage-grouse-02-25-2016.html</a:t>
            </a:r>
          </a:p>
          <a:p>
            <a:pPr marL="232943" indent="-232943">
              <a:buAutoNum type="arabicParenBoth"/>
            </a:pPr>
            <a:endParaRPr lang="en-US" dirty="0"/>
          </a:p>
        </p:txBody>
      </p:sp>
      <p:sp>
        <p:nvSpPr>
          <p:cNvPr id="4" name="Slide Number Placeholder 3"/>
          <p:cNvSpPr>
            <a:spLocks noGrp="1"/>
          </p:cNvSpPr>
          <p:nvPr>
            <p:ph type="sldNum" sz="quarter" idx="10"/>
          </p:nvPr>
        </p:nvSpPr>
        <p:spPr/>
        <p:txBody>
          <a:bodyPr/>
          <a:lstStyle/>
          <a:p>
            <a:fld id="{2D1AAB26-27E3-4DED-97A0-E6EA39E26478}" type="slidenum">
              <a:rPr lang="en-US" smtClean="0"/>
              <a:t>12</a:t>
            </a:fld>
            <a:endParaRPr lang="en-US"/>
          </a:p>
        </p:txBody>
      </p:sp>
    </p:spTree>
    <p:extLst>
      <p:ext uri="{BB962C8B-B14F-4D97-AF65-F5344CB8AC3E}">
        <p14:creationId xmlns:p14="http://schemas.microsoft.com/office/powerpoint/2010/main" val="1607219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Top-Left: BLM discussing plan for Willamette National Forest, Oregon. Retrieved from: http://www.fs.usda.gov/detail/willamette/landmanagement/resourcemanagement/?cid=stelprdb5436909</a:t>
            </a:r>
          </a:p>
          <a:p>
            <a:r>
              <a:rPr lang="en-US" dirty="0" smtClean="0"/>
              <a:t>(2) Bottom-Left: Forest Service discussing Skyline</a:t>
            </a:r>
            <a:r>
              <a:rPr lang="en-US" baseline="0" dirty="0" smtClean="0"/>
              <a:t> Trail, California. Retrieved from: http://trailsfoundation.org/skyline-trail-public-meeting/</a:t>
            </a:r>
          </a:p>
          <a:p>
            <a:r>
              <a:rPr lang="en-US" baseline="0" dirty="0" smtClean="0"/>
              <a:t>(3) Top-Right: Landowners listening to a USFWS presentation during the Working Landscapes Regional Collaboration Workshop. Retrieved from: http://refugeassociation.org/2015/03/partners-for-conservation-hosts-first-working-landscapes-regional-collaboration-workshop/</a:t>
            </a:r>
            <a:endParaRPr lang="en-US" dirty="0" smtClean="0"/>
          </a:p>
          <a:p>
            <a:r>
              <a:rPr lang="en-US" dirty="0" smtClean="0"/>
              <a:t>(4) Bottom-right: US</a:t>
            </a:r>
            <a:r>
              <a:rPr lang="en-US" baseline="0" dirty="0" smtClean="0"/>
              <a:t> Forest Service presentation (in Georgia). Retrieved from: http://www.fs.usda.gov/detailfull/conf/home/?cid=STELPRDB5394453&amp;width=full</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D1AAB26-27E3-4DED-97A0-E6EA39E26478}" type="slidenum">
              <a:rPr lang="en-US" smtClean="0"/>
              <a:t>13</a:t>
            </a:fld>
            <a:endParaRPr lang="en-US"/>
          </a:p>
        </p:txBody>
      </p:sp>
    </p:spTree>
    <p:extLst>
      <p:ext uri="{BB962C8B-B14F-4D97-AF65-F5344CB8AC3E}">
        <p14:creationId xmlns:p14="http://schemas.microsoft.com/office/powerpoint/2010/main" val="420263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6AA831-E681-4D4E-AFB7-A583D5711F09}"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E25DB-C60F-463F-A53D-083D8BBBC6A0}" type="slidenum">
              <a:rPr lang="en-US" smtClean="0"/>
              <a:t>‹#›</a:t>
            </a:fld>
            <a:endParaRPr lang="en-US"/>
          </a:p>
        </p:txBody>
      </p:sp>
    </p:spTree>
    <p:extLst>
      <p:ext uri="{BB962C8B-B14F-4D97-AF65-F5344CB8AC3E}">
        <p14:creationId xmlns:p14="http://schemas.microsoft.com/office/powerpoint/2010/main" val="3962808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AA831-E681-4D4E-AFB7-A583D5711F09}"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E25DB-C60F-463F-A53D-083D8BBBC6A0}" type="slidenum">
              <a:rPr lang="en-US" smtClean="0"/>
              <a:t>‹#›</a:t>
            </a:fld>
            <a:endParaRPr lang="en-US"/>
          </a:p>
        </p:txBody>
      </p:sp>
    </p:spTree>
    <p:extLst>
      <p:ext uri="{BB962C8B-B14F-4D97-AF65-F5344CB8AC3E}">
        <p14:creationId xmlns:p14="http://schemas.microsoft.com/office/powerpoint/2010/main" val="100580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AA831-E681-4D4E-AFB7-A583D5711F09}"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E25DB-C60F-463F-A53D-083D8BBBC6A0}" type="slidenum">
              <a:rPr lang="en-US" smtClean="0"/>
              <a:t>‹#›</a:t>
            </a:fld>
            <a:endParaRPr lang="en-US"/>
          </a:p>
        </p:txBody>
      </p:sp>
    </p:spTree>
    <p:extLst>
      <p:ext uri="{BB962C8B-B14F-4D97-AF65-F5344CB8AC3E}">
        <p14:creationId xmlns:p14="http://schemas.microsoft.com/office/powerpoint/2010/main" val="160527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AA831-E681-4D4E-AFB7-A583D5711F09}"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E25DB-C60F-463F-A53D-083D8BBBC6A0}" type="slidenum">
              <a:rPr lang="en-US" smtClean="0"/>
              <a:t>‹#›</a:t>
            </a:fld>
            <a:endParaRPr lang="en-US"/>
          </a:p>
        </p:txBody>
      </p:sp>
    </p:spTree>
    <p:extLst>
      <p:ext uri="{BB962C8B-B14F-4D97-AF65-F5344CB8AC3E}">
        <p14:creationId xmlns:p14="http://schemas.microsoft.com/office/powerpoint/2010/main" val="159043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6AA831-E681-4D4E-AFB7-A583D5711F09}" type="datetimeFigureOut">
              <a:rPr lang="en-US" smtClean="0"/>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E25DB-C60F-463F-A53D-083D8BBBC6A0}" type="slidenum">
              <a:rPr lang="en-US" smtClean="0"/>
              <a:t>‹#›</a:t>
            </a:fld>
            <a:endParaRPr lang="en-US"/>
          </a:p>
        </p:txBody>
      </p:sp>
    </p:spTree>
    <p:extLst>
      <p:ext uri="{BB962C8B-B14F-4D97-AF65-F5344CB8AC3E}">
        <p14:creationId xmlns:p14="http://schemas.microsoft.com/office/powerpoint/2010/main" val="26783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6AA831-E681-4D4E-AFB7-A583D5711F09}" type="datetimeFigureOut">
              <a:rPr lang="en-US" smtClean="0"/>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E25DB-C60F-463F-A53D-083D8BBBC6A0}" type="slidenum">
              <a:rPr lang="en-US" smtClean="0"/>
              <a:t>‹#›</a:t>
            </a:fld>
            <a:endParaRPr lang="en-US"/>
          </a:p>
        </p:txBody>
      </p:sp>
    </p:spTree>
    <p:extLst>
      <p:ext uri="{BB962C8B-B14F-4D97-AF65-F5344CB8AC3E}">
        <p14:creationId xmlns:p14="http://schemas.microsoft.com/office/powerpoint/2010/main" val="232539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6AA831-E681-4D4E-AFB7-A583D5711F09}" type="datetimeFigureOut">
              <a:rPr lang="en-US" smtClean="0"/>
              <a:t>3/11/2016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5E25DB-C60F-463F-A53D-083D8BBBC6A0}" type="slidenum">
              <a:rPr lang="en-US" smtClean="0"/>
              <a:t>‹#›</a:t>
            </a:fld>
            <a:endParaRPr lang="en-US"/>
          </a:p>
        </p:txBody>
      </p:sp>
    </p:spTree>
    <p:extLst>
      <p:ext uri="{BB962C8B-B14F-4D97-AF65-F5344CB8AC3E}">
        <p14:creationId xmlns:p14="http://schemas.microsoft.com/office/powerpoint/2010/main" val="3240036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6AA831-E681-4D4E-AFB7-A583D5711F09}" type="datetimeFigureOut">
              <a:rPr lang="en-US" smtClean="0"/>
              <a:t>3/11/2016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5E25DB-C60F-463F-A53D-083D8BBBC6A0}" type="slidenum">
              <a:rPr lang="en-US" smtClean="0"/>
              <a:t>‹#›</a:t>
            </a:fld>
            <a:endParaRPr lang="en-US"/>
          </a:p>
        </p:txBody>
      </p:sp>
    </p:spTree>
    <p:extLst>
      <p:ext uri="{BB962C8B-B14F-4D97-AF65-F5344CB8AC3E}">
        <p14:creationId xmlns:p14="http://schemas.microsoft.com/office/powerpoint/2010/main" val="198742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AA831-E681-4D4E-AFB7-A583D5711F09}" type="datetimeFigureOut">
              <a:rPr lang="en-US" smtClean="0"/>
              <a:t>3/11/2016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5E25DB-C60F-463F-A53D-083D8BBBC6A0}" type="slidenum">
              <a:rPr lang="en-US" smtClean="0"/>
              <a:t>‹#›</a:t>
            </a:fld>
            <a:endParaRPr lang="en-US"/>
          </a:p>
        </p:txBody>
      </p:sp>
    </p:spTree>
    <p:extLst>
      <p:ext uri="{BB962C8B-B14F-4D97-AF65-F5344CB8AC3E}">
        <p14:creationId xmlns:p14="http://schemas.microsoft.com/office/powerpoint/2010/main" val="1201010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6AA831-E681-4D4E-AFB7-A583D5711F09}" type="datetimeFigureOut">
              <a:rPr lang="en-US" smtClean="0"/>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E25DB-C60F-463F-A53D-083D8BBBC6A0}" type="slidenum">
              <a:rPr lang="en-US" smtClean="0"/>
              <a:t>‹#›</a:t>
            </a:fld>
            <a:endParaRPr lang="en-US"/>
          </a:p>
        </p:txBody>
      </p:sp>
    </p:spTree>
    <p:extLst>
      <p:ext uri="{BB962C8B-B14F-4D97-AF65-F5344CB8AC3E}">
        <p14:creationId xmlns:p14="http://schemas.microsoft.com/office/powerpoint/2010/main" val="427311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6AA831-E681-4D4E-AFB7-A583D5711F09}" type="datetimeFigureOut">
              <a:rPr lang="en-US" smtClean="0"/>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E25DB-C60F-463F-A53D-083D8BBBC6A0}" type="slidenum">
              <a:rPr lang="en-US" smtClean="0"/>
              <a:t>‹#›</a:t>
            </a:fld>
            <a:endParaRPr lang="en-US"/>
          </a:p>
        </p:txBody>
      </p:sp>
    </p:spTree>
    <p:extLst>
      <p:ext uri="{BB962C8B-B14F-4D97-AF65-F5344CB8AC3E}">
        <p14:creationId xmlns:p14="http://schemas.microsoft.com/office/powerpoint/2010/main" val="3305145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AA831-E681-4D4E-AFB7-A583D5711F09}" type="datetimeFigureOut">
              <a:rPr lang="en-US" smtClean="0"/>
              <a:t>3/11/2016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E25DB-C60F-463F-A53D-083D8BBBC6A0}" type="slidenum">
              <a:rPr lang="en-US" smtClean="0"/>
              <a:t>‹#›</a:t>
            </a:fld>
            <a:endParaRPr lang="en-US"/>
          </a:p>
        </p:txBody>
      </p:sp>
    </p:spTree>
    <p:extLst>
      <p:ext uri="{BB962C8B-B14F-4D97-AF65-F5344CB8AC3E}">
        <p14:creationId xmlns:p14="http://schemas.microsoft.com/office/powerpoint/2010/main" val="4205741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obert.keiter@law.utah.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http://www3.epa.gov/climatechange/images/impacts-adaptation/USPopulationChange-large.jp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r>
              <a:rPr lang="en-US" dirty="0" smtClean="0"/>
              <a:t>Federal Public Lands: Heart of the Rocky Mountain West</a:t>
            </a:r>
            <a:endParaRPr lang="en-US" dirty="0"/>
          </a:p>
        </p:txBody>
      </p:sp>
      <p:sp>
        <p:nvSpPr>
          <p:cNvPr id="3" name="Subtitle 2"/>
          <p:cNvSpPr>
            <a:spLocks noGrp="1"/>
          </p:cNvSpPr>
          <p:nvPr>
            <p:ph type="subTitle" idx="1"/>
          </p:nvPr>
        </p:nvSpPr>
        <p:spPr>
          <a:xfrm>
            <a:off x="1371600" y="3429000"/>
            <a:ext cx="6400800" cy="1752600"/>
          </a:xfrm>
        </p:spPr>
        <p:txBody>
          <a:bodyPr>
            <a:normAutofit fontScale="62500" lnSpcReduction="20000"/>
          </a:bodyPr>
          <a:lstStyle/>
          <a:p>
            <a:r>
              <a:rPr lang="en-US" dirty="0" smtClean="0"/>
              <a:t>Robert B. Keiter</a:t>
            </a:r>
          </a:p>
          <a:p>
            <a:r>
              <a:rPr lang="en-US" dirty="0" smtClean="0"/>
              <a:t>Wallace Stegner Professor of Law</a:t>
            </a:r>
          </a:p>
          <a:p>
            <a:r>
              <a:rPr lang="en-US" dirty="0" smtClean="0"/>
              <a:t>University of Utah S.J. </a:t>
            </a:r>
            <a:r>
              <a:rPr lang="en-US" dirty="0" err="1" smtClean="0"/>
              <a:t>Quinney</a:t>
            </a:r>
            <a:r>
              <a:rPr lang="en-US" dirty="0" smtClean="0"/>
              <a:t> College of Law</a:t>
            </a:r>
          </a:p>
          <a:p>
            <a:r>
              <a:rPr lang="en-US" dirty="0" smtClean="0">
                <a:hlinkClick r:id="rId2"/>
              </a:rPr>
              <a:t>robert.keiter@law.utah.edu</a:t>
            </a:r>
            <a:endParaRPr lang="en-US" dirty="0" smtClean="0"/>
          </a:p>
          <a:p>
            <a:r>
              <a:rPr lang="en-US" dirty="0" smtClean="0"/>
              <a:t>Thanks to Matt McKinney, John Ruple, Sheena Christman</a:t>
            </a:r>
            <a:endParaRPr lang="en-US" dirty="0"/>
          </a:p>
        </p:txBody>
      </p:sp>
      <p:sp>
        <p:nvSpPr>
          <p:cNvPr id="4" name="TextBox 3"/>
          <p:cNvSpPr txBox="1"/>
          <p:nvPr/>
        </p:nvSpPr>
        <p:spPr>
          <a:xfrm>
            <a:off x="2743200" y="304800"/>
            <a:ext cx="3454472" cy="1200329"/>
          </a:xfrm>
          <a:prstGeom prst="rect">
            <a:avLst/>
          </a:prstGeom>
          <a:noFill/>
        </p:spPr>
        <p:txBody>
          <a:bodyPr wrap="none" rtlCol="0">
            <a:spAutoFit/>
          </a:bodyPr>
          <a:lstStyle/>
          <a:p>
            <a:pPr algn="ctr"/>
            <a:r>
              <a:rPr lang="en-US" dirty="0" smtClean="0"/>
              <a:t>University of Denver </a:t>
            </a:r>
          </a:p>
          <a:p>
            <a:pPr algn="ctr"/>
            <a:r>
              <a:rPr lang="en-US" dirty="0" smtClean="0"/>
              <a:t>Rocky Mountain Land Use Institute</a:t>
            </a:r>
          </a:p>
          <a:p>
            <a:pPr algn="ctr"/>
            <a:r>
              <a:rPr lang="en-US" dirty="0" smtClean="0"/>
              <a:t>25</a:t>
            </a:r>
            <a:r>
              <a:rPr lang="en-US" baseline="30000" dirty="0" smtClean="0"/>
              <a:t>th</a:t>
            </a:r>
            <a:r>
              <a:rPr lang="en-US" dirty="0" smtClean="0"/>
              <a:t> Annual Conference</a:t>
            </a:r>
          </a:p>
          <a:p>
            <a:pPr algn="ctr"/>
            <a:r>
              <a:rPr lang="en-US" dirty="0" smtClean="0"/>
              <a:t>March 10, 2016</a:t>
            </a:r>
            <a:endParaRPr lang="en-US" dirty="0"/>
          </a:p>
        </p:txBody>
      </p:sp>
      <p:sp>
        <p:nvSpPr>
          <p:cNvPr id="5" name="TextBox 4"/>
          <p:cNvSpPr txBox="1"/>
          <p:nvPr/>
        </p:nvSpPr>
        <p:spPr>
          <a:xfrm>
            <a:off x="2667000" y="5486399"/>
            <a:ext cx="4191212" cy="1015663"/>
          </a:xfrm>
          <a:prstGeom prst="rect">
            <a:avLst/>
          </a:prstGeom>
          <a:noFill/>
        </p:spPr>
        <p:txBody>
          <a:bodyPr wrap="none" rtlCol="0">
            <a:spAutoFit/>
          </a:bodyPr>
          <a:lstStyle/>
          <a:p>
            <a:r>
              <a:rPr lang="en-US" sz="2000" u="sng" dirty="0" smtClean="0"/>
              <a:t>Panelists:</a:t>
            </a:r>
          </a:p>
          <a:p>
            <a:r>
              <a:rPr lang="en-US" sz="2000" dirty="0" smtClean="0"/>
              <a:t>Ann Morgan – Public Lands Consultant</a:t>
            </a:r>
          </a:p>
          <a:p>
            <a:r>
              <a:rPr lang="en-US" sz="2000" dirty="0" smtClean="0"/>
              <a:t>Rebecca Watson – Atty., </a:t>
            </a:r>
            <a:r>
              <a:rPr lang="en-US" sz="2000" dirty="0" err="1" smtClean="0"/>
              <a:t>Welborn</a:t>
            </a:r>
            <a:r>
              <a:rPr lang="en-US" sz="2000" dirty="0" smtClean="0"/>
              <a:t> firm</a:t>
            </a:r>
            <a:endParaRPr lang="en-US" sz="2000" dirty="0"/>
          </a:p>
        </p:txBody>
      </p:sp>
    </p:spTree>
    <p:extLst>
      <p:ext uri="{BB962C8B-B14F-4D97-AF65-F5344CB8AC3E}">
        <p14:creationId xmlns:p14="http://schemas.microsoft.com/office/powerpoint/2010/main" val="2513127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34B2E17-9E03-491D-8ABB-873EA8DD4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 y="550593"/>
            <a:ext cx="5264924" cy="404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7CC10BE2-CDEF-49B4-90F4-109E5A1F6A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969" y="3427993"/>
            <a:ext cx="4191000" cy="339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38400" y="76200"/>
            <a:ext cx="3871829" cy="523220"/>
          </a:xfrm>
          <a:prstGeom prst="rect">
            <a:avLst/>
          </a:prstGeom>
          <a:noFill/>
        </p:spPr>
        <p:txBody>
          <a:bodyPr wrap="none" rtlCol="0">
            <a:spAutoFit/>
          </a:bodyPr>
          <a:lstStyle/>
          <a:p>
            <a:r>
              <a:rPr lang="en-US" sz="2800" dirty="0" smtClean="0"/>
              <a:t>Agency Capacity/Funding</a:t>
            </a:r>
            <a:endParaRPr lang="en-US" sz="2800" dirty="0"/>
          </a:p>
        </p:txBody>
      </p:sp>
      <p:pic>
        <p:nvPicPr>
          <p:cNvPr id="3076" name="Picture 4" descr="E0099513-66F5-4824-98CD-261A2A6443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762000"/>
            <a:ext cx="3349274" cy="259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345205BA-33F5-48A7-B0A4-5D1F94B45F6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4419600"/>
            <a:ext cx="2727041" cy="235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003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
            <a:ext cx="8229600" cy="1143000"/>
          </a:xfrm>
        </p:spPr>
        <p:txBody>
          <a:bodyPr/>
          <a:lstStyle/>
          <a:p>
            <a:r>
              <a:rPr lang="en-US" dirty="0" smtClean="0"/>
              <a:t>Legal Complexity</a:t>
            </a:r>
            <a:endParaRPr lang="en-US" dirty="0"/>
          </a:p>
        </p:txBody>
      </p:sp>
      <p:sp>
        <p:nvSpPr>
          <p:cNvPr id="3" name="TextBox 2"/>
          <p:cNvSpPr txBox="1"/>
          <p:nvPr/>
        </p:nvSpPr>
        <p:spPr>
          <a:xfrm>
            <a:off x="223520" y="1143000"/>
            <a:ext cx="7924800" cy="5632311"/>
          </a:xfrm>
          <a:prstGeom prst="rect">
            <a:avLst/>
          </a:prstGeom>
          <a:noFill/>
        </p:spPr>
        <p:txBody>
          <a:bodyPr wrap="square" rtlCol="0">
            <a:spAutoFit/>
          </a:bodyPr>
          <a:lstStyle/>
          <a:p>
            <a:r>
              <a:rPr lang="en-US" b="1" dirty="0" smtClean="0"/>
              <a:t>Laws governing the public lands:</a:t>
            </a:r>
          </a:p>
          <a:p>
            <a:endParaRPr lang="en-US" dirty="0" smtClean="0"/>
          </a:p>
          <a:p>
            <a:pPr marL="285750" indent="-285750">
              <a:buFont typeface="Wingdings" panose="05000000000000000000" pitchFamily="2" charset="2"/>
              <a:buChar char="§"/>
            </a:pPr>
            <a:r>
              <a:rPr lang="en-US" dirty="0" smtClean="0"/>
              <a:t>Administrative Procedures Act</a:t>
            </a:r>
          </a:p>
          <a:p>
            <a:pPr marL="285750" indent="-285750">
              <a:buFont typeface="Wingdings" panose="05000000000000000000" pitchFamily="2" charset="2"/>
              <a:buChar char="§"/>
            </a:pPr>
            <a:r>
              <a:rPr lang="en-US" dirty="0" smtClean="0"/>
              <a:t>National </a:t>
            </a:r>
            <a:r>
              <a:rPr lang="en-US" dirty="0"/>
              <a:t>Environmental Policy </a:t>
            </a:r>
            <a:r>
              <a:rPr lang="en-US" dirty="0" smtClean="0"/>
              <a:t>Act</a:t>
            </a:r>
          </a:p>
          <a:p>
            <a:pPr marL="285750" indent="-285750">
              <a:buFont typeface="Wingdings" panose="05000000000000000000" pitchFamily="2" charset="2"/>
              <a:buChar char="§"/>
            </a:pPr>
            <a:r>
              <a:rPr lang="en-US" dirty="0" smtClean="0"/>
              <a:t>Endangered </a:t>
            </a:r>
            <a:r>
              <a:rPr lang="en-US" dirty="0"/>
              <a:t>Species </a:t>
            </a:r>
            <a:r>
              <a:rPr lang="en-US" dirty="0" smtClean="0"/>
              <a:t>Act</a:t>
            </a:r>
          </a:p>
          <a:p>
            <a:pPr marL="285750" indent="-285750">
              <a:buFont typeface="Wingdings" panose="05000000000000000000" pitchFamily="2" charset="2"/>
              <a:buChar char="§"/>
            </a:pPr>
            <a:r>
              <a:rPr lang="en-US" dirty="0" smtClean="0"/>
              <a:t>National </a:t>
            </a:r>
            <a:r>
              <a:rPr lang="en-US" dirty="0"/>
              <a:t>Forest Management Act </a:t>
            </a:r>
            <a:endParaRPr lang="en-US" dirty="0" smtClean="0"/>
          </a:p>
          <a:p>
            <a:pPr marL="285750" indent="-285750">
              <a:buFont typeface="Wingdings" panose="05000000000000000000" pitchFamily="2" charset="2"/>
              <a:buChar char="§"/>
            </a:pPr>
            <a:r>
              <a:rPr lang="en-US" dirty="0" smtClean="0"/>
              <a:t>Federal Land Policy and Management Act </a:t>
            </a:r>
          </a:p>
          <a:p>
            <a:pPr marL="285750" indent="-285750">
              <a:buFont typeface="Wingdings" panose="05000000000000000000" pitchFamily="2" charset="2"/>
              <a:buChar char="§"/>
            </a:pPr>
            <a:r>
              <a:rPr lang="en-US" dirty="0" smtClean="0"/>
              <a:t>Multiple Use - Sustained Yield Act</a:t>
            </a:r>
          </a:p>
          <a:p>
            <a:pPr marL="285750" indent="-285750">
              <a:buFont typeface="Wingdings" panose="05000000000000000000" pitchFamily="2" charset="2"/>
              <a:buChar char="§"/>
            </a:pPr>
            <a:r>
              <a:rPr lang="en-US" dirty="0" smtClean="0"/>
              <a:t>General Mining Law</a:t>
            </a:r>
          </a:p>
          <a:p>
            <a:pPr marL="285750" indent="-285750">
              <a:buFont typeface="Wingdings" panose="05000000000000000000" pitchFamily="2" charset="2"/>
              <a:buChar char="§"/>
            </a:pPr>
            <a:r>
              <a:rPr lang="en-US" dirty="0" smtClean="0"/>
              <a:t>Mineral Leasing Act</a:t>
            </a:r>
          </a:p>
          <a:p>
            <a:pPr marL="285750" indent="-285750">
              <a:buFont typeface="Wingdings" panose="05000000000000000000" pitchFamily="2" charset="2"/>
              <a:buChar char="§"/>
            </a:pPr>
            <a:r>
              <a:rPr lang="en-US" dirty="0"/>
              <a:t>Taylor Grazing Act</a:t>
            </a:r>
          </a:p>
          <a:p>
            <a:pPr marL="285750" indent="-285750">
              <a:buFont typeface="Wingdings" panose="05000000000000000000" pitchFamily="2" charset="2"/>
              <a:buChar char="§"/>
            </a:pPr>
            <a:r>
              <a:rPr lang="en-US" dirty="0"/>
              <a:t>The Wilderness </a:t>
            </a:r>
            <a:r>
              <a:rPr lang="en-US" dirty="0" smtClean="0"/>
              <a:t>Act</a:t>
            </a:r>
          </a:p>
          <a:p>
            <a:pPr marL="285750" indent="-285750">
              <a:buFont typeface="Wingdings" panose="05000000000000000000" pitchFamily="2" charset="2"/>
              <a:buChar char="§"/>
            </a:pPr>
            <a:r>
              <a:rPr lang="en-US" dirty="0" smtClean="0"/>
              <a:t>Antiquities Act</a:t>
            </a:r>
          </a:p>
          <a:p>
            <a:pPr marL="285750" indent="-285750">
              <a:buFont typeface="Wingdings" panose="05000000000000000000" pitchFamily="2" charset="2"/>
              <a:buChar char="§"/>
            </a:pPr>
            <a:r>
              <a:rPr lang="en-US" dirty="0"/>
              <a:t>The Wild Free-Roaming Horses and Burros Act</a:t>
            </a:r>
          </a:p>
          <a:p>
            <a:pPr marL="285750" indent="-285750">
              <a:buFont typeface="Wingdings" panose="05000000000000000000" pitchFamily="2" charset="2"/>
              <a:buChar char="§"/>
            </a:pPr>
            <a:r>
              <a:rPr lang="en-US" dirty="0" smtClean="0"/>
              <a:t>Surface </a:t>
            </a:r>
            <a:r>
              <a:rPr lang="en-US" dirty="0"/>
              <a:t>Mining Control and Reclamation Act of </a:t>
            </a:r>
            <a:r>
              <a:rPr lang="en-US" dirty="0" smtClean="0"/>
              <a:t>1978</a:t>
            </a:r>
          </a:p>
          <a:p>
            <a:pPr marL="285750" indent="-285750">
              <a:buFont typeface="Wingdings" panose="05000000000000000000" pitchFamily="2" charset="2"/>
              <a:buChar char="§"/>
            </a:pPr>
            <a:r>
              <a:rPr lang="en-US" dirty="0" smtClean="0"/>
              <a:t>Cultural and Historic Protection and Preservation Acts</a:t>
            </a:r>
          </a:p>
          <a:p>
            <a:pPr marL="285750" indent="-285750">
              <a:buFont typeface="Wingdings" panose="05000000000000000000" pitchFamily="2" charset="2"/>
              <a:buChar char="§"/>
            </a:pPr>
            <a:r>
              <a:rPr lang="en-US" dirty="0" smtClean="0"/>
              <a:t>Clean Water Act</a:t>
            </a:r>
          </a:p>
          <a:p>
            <a:pPr marL="285750" indent="-285750">
              <a:buFont typeface="Wingdings" panose="05000000000000000000" pitchFamily="2" charset="2"/>
              <a:buChar char="§"/>
            </a:pPr>
            <a:r>
              <a:rPr lang="en-US" dirty="0" smtClean="0"/>
              <a:t>Clean Air Act</a:t>
            </a:r>
          </a:p>
          <a:p>
            <a:pPr marL="285750" indent="-285750">
              <a:buFont typeface="Wingdings" panose="05000000000000000000" pitchFamily="2" charset="2"/>
              <a:buChar char="§"/>
            </a:pPr>
            <a:r>
              <a:rPr lang="en-US" dirty="0" smtClean="0"/>
              <a:t>Equal Access to Justice Act</a:t>
            </a:r>
          </a:p>
          <a:p>
            <a:pPr marL="285750" indent="-285750">
              <a:buFont typeface="Wingdings" panose="05000000000000000000" pitchFamily="2" charset="2"/>
              <a:buChar char="§"/>
            </a:pPr>
            <a:r>
              <a:rPr lang="en-US" dirty="0" smtClean="0"/>
              <a:t>Etc.</a:t>
            </a:r>
          </a:p>
        </p:txBody>
      </p:sp>
      <p:sp>
        <p:nvSpPr>
          <p:cNvPr id="4" name="TextBox 3"/>
          <p:cNvSpPr txBox="1"/>
          <p:nvPr/>
        </p:nvSpPr>
        <p:spPr>
          <a:xfrm>
            <a:off x="4907280" y="1447800"/>
            <a:ext cx="3962400" cy="1477328"/>
          </a:xfrm>
          <a:prstGeom prst="rect">
            <a:avLst/>
          </a:prstGeom>
          <a:noFill/>
        </p:spPr>
        <p:txBody>
          <a:bodyPr wrap="square" rtlCol="0">
            <a:spAutoFit/>
          </a:bodyPr>
          <a:lstStyle/>
          <a:p>
            <a:r>
              <a:rPr lang="en-US" dirty="0" smtClean="0"/>
              <a:t>“There is an evident need for Congress to enact a single, comprehensive statute for the regulation of federal lands.” </a:t>
            </a:r>
            <a:r>
              <a:rPr lang="en-US" u="sng" dirty="0" smtClean="0"/>
              <a:t>Calif. Coastal </a:t>
            </a:r>
            <a:r>
              <a:rPr lang="en-US" u="sng" dirty="0" err="1" smtClean="0"/>
              <a:t>Comm’n</a:t>
            </a:r>
            <a:r>
              <a:rPr lang="en-US" u="sng" dirty="0" smtClean="0"/>
              <a:t> v. Granite Rock Co.</a:t>
            </a:r>
            <a:r>
              <a:rPr lang="en-US" dirty="0" smtClean="0"/>
              <a:t>, 480 U.S. 572 (1987) (Powell, J., dissenting)</a:t>
            </a:r>
            <a:endParaRPr lang="en-US" dirty="0"/>
          </a:p>
        </p:txBody>
      </p:sp>
      <p:sp>
        <p:nvSpPr>
          <p:cNvPr id="5" name="TextBox 4"/>
          <p:cNvSpPr txBox="1"/>
          <p:nvPr/>
        </p:nvSpPr>
        <p:spPr>
          <a:xfrm>
            <a:off x="5638800" y="3200400"/>
            <a:ext cx="3276600" cy="1477328"/>
          </a:xfrm>
          <a:prstGeom prst="rect">
            <a:avLst/>
          </a:prstGeom>
          <a:noFill/>
        </p:spPr>
        <p:txBody>
          <a:bodyPr wrap="square" rtlCol="0">
            <a:spAutoFit/>
          </a:bodyPr>
          <a:lstStyle/>
          <a:p>
            <a:r>
              <a:rPr lang="en-US" dirty="0" smtClean="0"/>
              <a:t>“The Process Predicament: How Statutory, Regulatory, and Administrative Factors Affect National Forest Management,” U.S. Forest Service, 2002</a:t>
            </a:r>
            <a:endParaRPr lang="en-US" dirty="0"/>
          </a:p>
        </p:txBody>
      </p:sp>
    </p:spTree>
    <p:extLst>
      <p:ext uri="{BB962C8B-B14F-4D97-AF65-F5344CB8AC3E}">
        <p14:creationId xmlns:p14="http://schemas.microsoft.com/office/powerpoint/2010/main" val="2097874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45"/>
            <a:ext cx="8229600" cy="1143000"/>
          </a:xfrm>
        </p:spPr>
        <p:txBody>
          <a:bodyPr/>
          <a:lstStyle/>
          <a:p>
            <a:r>
              <a:rPr lang="en-US" dirty="0" smtClean="0"/>
              <a:t>The Judicial Role</a:t>
            </a:r>
            <a:endParaRPr lang="en-US" dirty="0"/>
          </a:p>
        </p:txBody>
      </p:sp>
      <p:pic>
        <p:nvPicPr>
          <p:cNvPr id="5124" name="Picture 4" descr="http://www.suwa.org/app/uploads/GCNRA_SJ_Co_San_Juan_Arm_RG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48" y="1137920"/>
            <a:ext cx="4599735" cy="30530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4201160"/>
            <a:ext cx="4706884" cy="276999"/>
          </a:xfrm>
          <a:prstGeom prst="rect">
            <a:avLst/>
          </a:prstGeom>
          <a:noFill/>
        </p:spPr>
        <p:txBody>
          <a:bodyPr wrap="square" rtlCol="0">
            <a:spAutoFit/>
          </a:bodyPr>
          <a:lstStyle/>
          <a:p>
            <a:pPr algn="ctr"/>
            <a:r>
              <a:rPr lang="en-US" sz="1200" dirty="0" smtClean="0"/>
              <a:t>RS 2477 Claim in the Glen Canyon National Recreation area</a:t>
            </a:r>
            <a:endParaRPr lang="en-US" sz="1200" dirty="0"/>
          </a:p>
        </p:txBody>
      </p:sp>
      <p:sp>
        <p:nvSpPr>
          <p:cNvPr id="4" name="TextBox 3"/>
          <p:cNvSpPr txBox="1"/>
          <p:nvPr/>
        </p:nvSpPr>
        <p:spPr>
          <a:xfrm>
            <a:off x="165100" y="4602777"/>
            <a:ext cx="2705100" cy="2031325"/>
          </a:xfrm>
          <a:prstGeom prst="rect">
            <a:avLst/>
          </a:prstGeom>
          <a:noFill/>
        </p:spPr>
        <p:txBody>
          <a:bodyPr wrap="square" rtlCol="0">
            <a:spAutoFit/>
          </a:bodyPr>
          <a:lstStyle/>
          <a:p>
            <a:r>
              <a:rPr lang="en-US" sz="1400" dirty="0" smtClean="0"/>
              <a:t>The State of Utah has filed approximately “12,000 RS 2477</a:t>
            </a:r>
            <a:r>
              <a:rPr lang="en-US" sz="1400" dirty="0"/>
              <a:t> </a:t>
            </a:r>
            <a:r>
              <a:rPr lang="en-US" sz="1400" dirty="0" smtClean="0"/>
              <a:t>claims in </a:t>
            </a:r>
            <a:r>
              <a:rPr lang="en-US" sz="1400" dirty="0"/>
              <a:t>national parks, two wilderness areas, two national wildlife refuges, proposed wilderness areas and wilderness study areas, and the Grand Staircase-Escalante National Monument</a:t>
            </a:r>
            <a:r>
              <a:rPr lang="en-US" sz="1400" dirty="0" smtClean="0"/>
              <a:t>.” SUWA, 2012</a:t>
            </a:r>
            <a:endParaRPr lang="en-US" sz="1400" dirty="0"/>
          </a:p>
        </p:txBody>
      </p:sp>
      <p:pic>
        <p:nvPicPr>
          <p:cNvPr id="5126" name="Picture 6" descr="Pair of Spotted ow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491" y="1143000"/>
            <a:ext cx="2085975" cy="20859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10400" y="1170325"/>
            <a:ext cx="2133600" cy="1815882"/>
          </a:xfrm>
          <a:prstGeom prst="rect">
            <a:avLst/>
          </a:prstGeom>
          <a:noFill/>
        </p:spPr>
        <p:txBody>
          <a:bodyPr wrap="square" rtlCol="0">
            <a:spAutoFit/>
          </a:bodyPr>
          <a:lstStyle/>
          <a:p>
            <a:r>
              <a:rPr lang="en-US" sz="1600" dirty="0" smtClean="0"/>
              <a:t>The court ruling in </a:t>
            </a:r>
            <a:r>
              <a:rPr lang="en-US" sz="1600" i="1" dirty="0" smtClean="0"/>
              <a:t>Seattle Audubon Society v. Evans  </a:t>
            </a:r>
            <a:r>
              <a:rPr lang="en-US" sz="1600" dirty="0" smtClean="0"/>
              <a:t>(1991) ended </a:t>
            </a:r>
            <a:r>
              <a:rPr lang="en-US" sz="1600" dirty="0"/>
              <a:t>large-scale commercial </a:t>
            </a:r>
            <a:r>
              <a:rPr lang="en-US" sz="1600" dirty="0" smtClean="0"/>
              <a:t>logging </a:t>
            </a:r>
            <a:r>
              <a:rPr lang="en-US" sz="1600" dirty="0"/>
              <a:t>i</a:t>
            </a:r>
            <a:r>
              <a:rPr lang="en-US" sz="1600" dirty="0" smtClean="0"/>
              <a:t>n Pacific Northwest national forests.</a:t>
            </a:r>
            <a:endParaRPr lang="en-US" sz="1600" dirty="0"/>
          </a:p>
        </p:txBody>
      </p:sp>
      <p:pic>
        <p:nvPicPr>
          <p:cNvPr id="5127" name="Picture 7" descr="C:\Users\Sheena\Downloads\21868606215_530a949ac5_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654266"/>
            <a:ext cx="3429000" cy="251817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2870200" y="4602777"/>
            <a:ext cx="0" cy="2031325"/>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2955050" y="4636550"/>
            <a:ext cx="2607549" cy="1169551"/>
          </a:xfrm>
          <a:prstGeom prst="rect">
            <a:avLst/>
          </a:prstGeom>
          <a:noFill/>
        </p:spPr>
        <p:txBody>
          <a:bodyPr wrap="square" rtlCol="0">
            <a:spAutoFit/>
          </a:bodyPr>
          <a:lstStyle/>
          <a:p>
            <a:r>
              <a:rPr lang="en-US" sz="1400" dirty="0" smtClean="0"/>
              <a:t>On Feb. 25, 2016, conservation </a:t>
            </a:r>
            <a:r>
              <a:rPr lang="en-US" sz="1400" dirty="0"/>
              <a:t>groups filed a lawsuit </a:t>
            </a:r>
            <a:r>
              <a:rPr lang="en-US" sz="1400" dirty="0" smtClean="0"/>
              <a:t>in response to the US Fish &amp; Wildlife Service’s </a:t>
            </a:r>
            <a:r>
              <a:rPr lang="en-US" sz="1400" dirty="0"/>
              <a:t>decision to not list the greater </a:t>
            </a:r>
            <a:r>
              <a:rPr lang="en-US" sz="1400" dirty="0" smtClean="0"/>
              <a:t>sage-grouse.</a:t>
            </a:r>
            <a:endParaRPr lang="en-US" sz="1400" dirty="0"/>
          </a:p>
        </p:txBody>
      </p:sp>
      <p:sp>
        <p:nvSpPr>
          <p:cNvPr id="7" name="Rectangle 6"/>
          <p:cNvSpPr/>
          <p:nvPr/>
        </p:nvSpPr>
        <p:spPr>
          <a:xfrm>
            <a:off x="3037840" y="5806101"/>
            <a:ext cx="4572000" cy="954107"/>
          </a:xfrm>
          <a:prstGeom prst="rect">
            <a:avLst/>
          </a:prstGeom>
        </p:spPr>
        <p:txBody>
          <a:bodyPr>
            <a:spAutoFit/>
          </a:bodyPr>
          <a:lstStyle/>
          <a:p>
            <a:r>
              <a:rPr lang="en-US" sz="1400" dirty="0" smtClean="0"/>
              <a:t>“Utah </a:t>
            </a:r>
            <a:r>
              <a:rPr lang="en-US" sz="1400" dirty="0"/>
              <a:t>officials on Thursday filed a lawsuit seeking to invalidate federal land-use plan revisions aimed at conserving imperiled greater sage </a:t>
            </a:r>
            <a:r>
              <a:rPr lang="en-US" sz="1400" dirty="0" smtClean="0"/>
              <a:t>grouse.” Salt Lake Tribune, Feb. 4, 2106</a:t>
            </a:r>
            <a:endParaRPr lang="en-US" sz="1400" dirty="0"/>
          </a:p>
        </p:txBody>
      </p:sp>
    </p:spTree>
    <p:extLst>
      <p:ext uri="{BB962C8B-B14F-4D97-AF65-F5344CB8AC3E}">
        <p14:creationId xmlns:p14="http://schemas.microsoft.com/office/powerpoint/2010/main" val="399171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New Collaborative Processes</a:t>
            </a:r>
            <a:endParaRPr lang="en-US" dirty="0"/>
          </a:p>
        </p:txBody>
      </p:sp>
      <p:pic>
        <p:nvPicPr>
          <p:cNvPr id="1026" name="Picture 2" descr="http://www.trailsfoundation.org/wp-content/uploads/2012/02/bbvtf_skylinemeet0811_omero-300x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86200"/>
            <a:ext cx="4062900" cy="2921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oup of forest service and residents looking over maps on the 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 y="1090612"/>
            <a:ext cx="4057820" cy="26943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ndowners listening at Workshop | Joe Milmo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2666" y="1090612"/>
            <a:ext cx="4758933" cy="31765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s.usda.gov/Internet/FSE_MEDIA/stelprdb539445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8885" y="4343400"/>
            <a:ext cx="4286494" cy="24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579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Changing Face of Federal Public Lands</a:t>
            </a:r>
            <a:endParaRPr lang="en-US" dirty="0"/>
          </a:p>
        </p:txBody>
      </p:sp>
      <p:sp>
        <p:nvSpPr>
          <p:cNvPr id="3" name="Content Placeholder 2"/>
          <p:cNvSpPr>
            <a:spLocks noGrp="1"/>
          </p:cNvSpPr>
          <p:nvPr>
            <p:ph sz="half" idx="1"/>
          </p:nvPr>
        </p:nvSpPr>
        <p:spPr>
          <a:xfrm>
            <a:off x="457200" y="1828800"/>
            <a:ext cx="4038600" cy="4525963"/>
          </a:xfrm>
        </p:spPr>
        <p:txBody>
          <a:bodyPr>
            <a:normAutofit fontScale="77500" lnSpcReduction="20000"/>
          </a:bodyPr>
          <a:lstStyle/>
          <a:p>
            <a:r>
              <a:rPr lang="en-US" dirty="0"/>
              <a:t>1. Fastest Growing Region</a:t>
            </a:r>
          </a:p>
          <a:p>
            <a:endParaRPr lang="en-US" dirty="0"/>
          </a:p>
          <a:p>
            <a:r>
              <a:rPr lang="en-US" dirty="0"/>
              <a:t>2. Limited Water</a:t>
            </a:r>
          </a:p>
          <a:p>
            <a:pPr marL="0" indent="0">
              <a:buNone/>
            </a:pPr>
            <a:r>
              <a:rPr lang="en-US" dirty="0"/>
              <a:t> </a:t>
            </a:r>
          </a:p>
          <a:p>
            <a:r>
              <a:rPr lang="en-US" dirty="0"/>
              <a:t>3. Energy Development</a:t>
            </a:r>
          </a:p>
          <a:p>
            <a:pPr marL="0" indent="0">
              <a:buNone/>
            </a:pPr>
            <a:endParaRPr lang="en-US" dirty="0"/>
          </a:p>
          <a:p>
            <a:r>
              <a:rPr lang="en-US" dirty="0"/>
              <a:t>4. Recreational/Environmental Values</a:t>
            </a:r>
          </a:p>
          <a:p>
            <a:pPr marL="0" indent="0">
              <a:buNone/>
            </a:pPr>
            <a:endParaRPr lang="en-US" dirty="0"/>
          </a:p>
          <a:p>
            <a:r>
              <a:rPr lang="en-US" dirty="0"/>
              <a:t>5. Climate Change Impacts</a:t>
            </a:r>
          </a:p>
          <a:p>
            <a:pPr marL="0" indent="0">
              <a:buNone/>
            </a:pPr>
            <a:endParaRPr lang="en-US" dirty="0"/>
          </a:p>
          <a:p>
            <a:r>
              <a:rPr lang="en-US" dirty="0"/>
              <a:t>6. Ecology/Ecosystem Mgmt.</a:t>
            </a:r>
          </a:p>
          <a:p>
            <a:pPr marL="0" indent="0">
              <a:buNone/>
            </a:pPr>
            <a:endParaRPr lang="en-US" dirty="0"/>
          </a:p>
        </p:txBody>
      </p:sp>
      <p:sp>
        <p:nvSpPr>
          <p:cNvPr id="4" name="Content Placeholder 3"/>
          <p:cNvSpPr>
            <a:spLocks noGrp="1"/>
          </p:cNvSpPr>
          <p:nvPr>
            <p:ph sz="half" idx="2"/>
          </p:nvPr>
        </p:nvSpPr>
        <p:spPr>
          <a:xfrm>
            <a:off x="4648200" y="1828800"/>
            <a:ext cx="4038600" cy="4525963"/>
          </a:xfrm>
        </p:spPr>
        <p:txBody>
          <a:bodyPr>
            <a:normAutofit fontScale="77500" lnSpcReduction="20000"/>
          </a:bodyPr>
          <a:lstStyle/>
          <a:p>
            <a:r>
              <a:rPr lang="en-US" dirty="0" smtClean="0"/>
              <a:t>7. Native American Role</a:t>
            </a:r>
          </a:p>
          <a:p>
            <a:pPr marL="0" indent="0">
              <a:buNone/>
            </a:pPr>
            <a:endParaRPr lang="en-US" dirty="0" smtClean="0"/>
          </a:p>
          <a:p>
            <a:r>
              <a:rPr lang="en-US" dirty="0" smtClean="0"/>
              <a:t>8. Federal-State Tensions</a:t>
            </a:r>
          </a:p>
          <a:p>
            <a:pPr marL="0" indent="0">
              <a:buNone/>
            </a:pPr>
            <a:endParaRPr lang="en-US" dirty="0" smtClean="0"/>
          </a:p>
          <a:p>
            <a:r>
              <a:rPr lang="en-US" dirty="0" smtClean="0"/>
              <a:t>9. Agency Capacity/Funding</a:t>
            </a:r>
          </a:p>
          <a:p>
            <a:pPr marL="0" indent="0">
              <a:buNone/>
            </a:pPr>
            <a:endParaRPr lang="en-US" dirty="0" smtClean="0"/>
          </a:p>
          <a:p>
            <a:r>
              <a:rPr lang="en-US" dirty="0" smtClean="0"/>
              <a:t>10. Legal Complexity</a:t>
            </a:r>
          </a:p>
          <a:p>
            <a:pPr marL="0" indent="0">
              <a:buNone/>
            </a:pPr>
            <a:endParaRPr lang="en-US" dirty="0" smtClean="0"/>
          </a:p>
          <a:p>
            <a:r>
              <a:rPr lang="en-US" dirty="0" smtClean="0"/>
              <a:t>11. The Judicial Role</a:t>
            </a:r>
          </a:p>
          <a:p>
            <a:pPr marL="0" indent="0">
              <a:buNone/>
            </a:pPr>
            <a:endParaRPr lang="en-US" dirty="0" smtClean="0"/>
          </a:p>
          <a:p>
            <a:r>
              <a:rPr lang="en-US" dirty="0" smtClean="0"/>
              <a:t>12. New Collaborative Processes</a:t>
            </a:r>
          </a:p>
          <a:p>
            <a:endParaRPr lang="en-US" dirty="0" smtClean="0"/>
          </a:p>
          <a:p>
            <a:endParaRPr lang="en-US" dirty="0"/>
          </a:p>
        </p:txBody>
      </p:sp>
    </p:spTree>
    <p:extLst>
      <p:ext uri="{BB962C8B-B14F-4D97-AF65-F5344CB8AC3E}">
        <p14:creationId xmlns:p14="http://schemas.microsoft.com/office/powerpoint/2010/main" val="1936290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Panel Questions</a:t>
            </a:r>
            <a:endParaRPr lang="en-US" dirty="0"/>
          </a:p>
        </p:txBody>
      </p:sp>
      <p:sp>
        <p:nvSpPr>
          <p:cNvPr id="3" name="Content Placeholder 2"/>
          <p:cNvSpPr>
            <a:spLocks noGrp="1"/>
          </p:cNvSpPr>
          <p:nvPr>
            <p:ph idx="1"/>
          </p:nvPr>
        </p:nvSpPr>
        <p:spPr>
          <a:xfrm>
            <a:off x="381000" y="1676400"/>
            <a:ext cx="8229600" cy="5410200"/>
          </a:xfrm>
        </p:spPr>
        <p:txBody>
          <a:bodyPr/>
          <a:lstStyle/>
          <a:p>
            <a:r>
              <a:rPr lang="en-US" dirty="0" smtClean="0"/>
              <a:t>Agree/Disagree? Other important changes?</a:t>
            </a:r>
          </a:p>
          <a:p>
            <a:endParaRPr lang="en-US" dirty="0" smtClean="0"/>
          </a:p>
          <a:p>
            <a:r>
              <a:rPr lang="en-US" dirty="0" smtClean="0"/>
              <a:t>Implications for law, policy, and governance of public lands? Are changes called for? What changes would you recommend?</a:t>
            </a:r>
          </a:p>
          <a:p>
            <a:endParaRPr lang="en-US" dirty="0" smtClean="0"/>
          </a:p>
          <a:p>
            <a:r>
              <a:rPr lang="en-US" dirty="0" smtClean="0"/>
              <a:t>How should we promote change? What strategies would you recommend?</a:t>
            </a:r>
            <a:endParaRPr lang="en-US" dirty="0"/>
          </a:p>
        </p:txBody>
      </p:sp>
    </p:spTree>
    <p:extLst>
      <p:ext uri="{BB962C8B-B14F-4D97-AF65-F5344CB8AC3E}">
        <p14:creationId xmlns:p14="http://schemas.microsoft.com/office/powerpoint/2010/main" val="1906256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3.epa.gov/climatechange/images/impacts-adaptation/USPopulationChange-large.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0" y="1308532"/>
            <a:ext cx="6934200" cy="514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07813" y="352403"/>
            <a:ext cx="5785173" cy="584775"/>
          </a:xfrm>
          <a:prstGeom prst="rect">
            <a:avLst/>
          </a:prstGeom>
          <a:noFill/>
        </p:spPr>
        <p:txBody>
          <a:bodyPr wrap="none" rtlCol="0">
            <a:spAutoFit/>
          </a:bodyPr>
          <a:lstStyle/>
          <a:p>
            <a:r>
              <a:rPr lang="en-US" sz="3200" dirty="0"/>
              <a:t>The Fast Growing American </a:t>
            </a:r>
            <a:r>
              <a:rPr lang="en-US" sz="3200" dirty="0" smtClean="0"/>
              <a:t>West</a:t>
            </a:r>
            <a:endParaRPr lang="en-US" sz="3200" dirty="0"/>
          </a:p>
        </p:txBody>
      </p:sp>
      <p:sp>
        <p:nvSpPr>
          <p:cNvPr id="4" name="TextBox 3"/>
          <p:cNvSpPr txBox="1"/>
          <p:nvPr/>
        </p:nvSpPr>
        <p:spPr>
          <a:xfrm>
            <a:off x="3432754" y="1112796"/>
            <a:ext cx="2341475" cy="646331"/>
          </a:xfrm>
          <a:prstGeom prst="rect">
            <a:avLst/>
          </a:prstGeom>
          <a:noFill/>
        </p:spPr>
        <p:txBody>
          <a:bodyPr wrap="none" rtlCol="0">
            <a:spAutoFit/>
          </a:bodyPr>
          <a:lstStyle/>
          <a:p>
            <a:r>
              <a:rPr lang="en-US" dirty="0" smtClean="0"/>
              <a:t>1970 – 15% U.S. </a:t>
            </a:r>
            <a:r>
              <a:rPr lang="en-US" dirty="0" err="1" smtClean="0"/>
              <a:t>popul</a:t>
            </a:r>
            <a:r>
              <a:rPr lang="en-US" dirty="0" smtClean="0"/>
              <a:t>.</a:t>
            </a:r>
          </a:p>
          <a:p>
            <a:r>
              <a:rPr lang="en-US" dirty="0" smtClean="0"/>
              <a:t>2030 – 25% U.S. </a:t>
            </a:r>
            <a:r>
              <a:rPr lang="en-US" dirty="0" err="1" smtClean="0"/>
              <a:t>popul</a:t>
            </a:r>
            <a:r>
              <a:rPr lang="en-US" dirty="0" smtClean="0"/>
              <a:t>.</a:t>
            </a:r>
            <a:endParaRPr lang="en-US" dirty="0"/>
          </a:p>
        </p:txBody>
      </p:sp>
      <p:sp>
        <p:nvSpPr>
          <p:cNvPr id="5" name="TextBox 4"/>
          <p:cNvSpPr txBox="1"/>
          <p:nvPr/>
        </p:nvSpPr>
        <p:spPr>
          <a:xfrm>
            <a:off x="6705600" y="2680366"/>
            <a:ext cx="2286000" cy="1200329"/>
          </a:xfrm>
          <a:prstGeom prst="rect">
            <a:avLst/>
          </a:prstGeom>
          <a:noFill/>
        </p:spPr>
        <p:txBody>
          <a:bodyPr wrap="square" rtlCol="0">
            <a:spAutoFit/>
          </a:bodyPr>
          <a:lstStyle/>
          <a:p>
            <a:r>
              <a:rPr lang="en-US" dirty="0" smtClean="0"/>
              <a:t>West’s fastest growing counties abut public lands/wilderness areas</a:t>
            </a:r>
            <a:endParaRPr lang="en-US" dirty="0"/>
          </a:p>
        </p:txBody>
      </p:sp>
      <p:sp>
        <p:nvSpPr>
          <p:cNvPr id="6" name="TextBox 5"/>
          <p:cNvSpPr txBox="1"/>
          <p:nvPr/>
        </p:nvSpPr>
        <p:spPr>
          <a:xfrm>
            <a:off x="6248400" y="4419600"/>
            <a:ext cx="2743200" cy="1477328"/>
          </a:xfrm>
          <a:prstGeom prst="rect">
            <a:avLst/>
          </a:prstGeom>
          <a:noFill/>
        </p:spPr>
        <p:txBody>
          <a:bodyPr wrap="square" rtlCol="0">
            <a:spAutoFit/>
          </a:bodyPr>
          <a:lstStyle/>
          <a:p>
            <a:r>
              <a:rPr lang="en-US" u="sng" dirty="0" smtClean="0"/>
              <a:t>Urbanization – 5 Western</a:t>
            </a:r>
          </a:p>
          <a:p>
            <a:r>
              <a:rPr lang="en-US" u="sng" dirty="0" smtClean="0"/>
              <a:t>Megaregions:</a:t>
            </a:r>
          </a:p>
          <a:p>
            <a:r>
              <a:rPr lang="en-US" dirty="0" smtClean="0"/>
              <a:t>3 – Pacific Coast</a:t>
            </a:r>
          </a:p>
          <a:p>
            <a:r>
              <a:rPr lang="en-US" dirty="0" smtClean="0"/>
              <a:t>1 – Denver-Front Range</a:t>
            </a:r>
          </a:p>
          <a:p>
            <a:r>
              <a:rPr lang="en-US" dirty="0" smtClean="0"/>
              <a:t>1 – Phoenix-Tucson</a:t>
            </a:r>
            <a:endParaRPr lang="en-US" dirty="0"/>
          </a:p>
        </p:txBody>
      </p:sp>
      <p:sp>
        <p:nvSpPr>
          <p:cNvPr id="2" name="TextBox 1"/>
          <p:cNvSpPr txBox="1"/>
          <p:nvPr/>
        </p:nvSpPr>
        <p:spPr>
          <a:xfrm>
            <a:off x="6387420" y="1098050"/>
            <a:ext cx="2604180" cy="646331"/>
          </a:xfrm>
          <a:prstGeom prst="rect">
            <a:avLst/>
          </a:prstGeom>
          <a:noFill/>
        </p:spPr>
        <p:txBody>
          <a:bodyPr wrap="square" rtlCol="0">
            <a:spAutoFit/>
          </a:bodyPr>
          <a:lstStyle/>
          <a:p>
            <a:r>
              <a:rPr lang="en-US" dirty="0" smtClean="0"/>
              <a:t>3 fastest growing states, 1976-2015: NV, AZ, UT</a:t>
            </a:r>
            <a:endParaRPr lang="en-US" dirty="0"/>
          </a:p>
        </p:txBody>
      </p:sp>
    </p:spTree>
    <p:extLst>
      <p:ext uri="{BB962C8B-B14F-4D97-AF65-F5344CB8AC3E}">
        <p14:creationId xmlns:p14="http://schemas.microsoft.com/office/powerpoint/2010/main" val="2335484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8/89/Coloradorivermapnew1.jpg/800px-Coloradorivermapne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4090026" cy="52959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28131" y="1600200"/>
            <a:ext cx="4267200" cy="1477328"/>
          </a:xfrm>
          <a:prstGeom prst="rect">
            <a:avLst/>
          </a:prstGeom>
          <a:noFill/>
        </p:spPr>
        <p:txBody>
          <a:bodyPr wrap="square" rtlCol="0">
            <a:spAutoFit/>
          </a:bodyPr>
          <a:lstStyle/>
          <a:p>
            <a:pPr algn="just"/>
            <a:r>
              <a:rPr lang="en-US" i="1" dirty="0" smtClean="0"/>
              <a:t>“About </a:t>
            </a:r>
            <a:r>
              <a:rPr lang="en-US" i="1" dirty="0"/>
              <a:t>90 percent of the drinking water for Las Vegas comes from Lake Mead, the Colorado River reservoir created by Hoover Dam. As of early August the lake was only 38 percent full—a historic low.”</a:t>
            </a:r>
            <a:endParaRPr lang="en-US" dirty="0"/>
          </a:p>
        </p:txBody>
      </p:sp>
      <p:sp>
        <p:nvSpPr>
          <p:cNvPr id="6" name="TextBox 5"/>
          <p:cNvSpPr txBox="1"/>
          <p:nvPr/>
        </p:nvSpPr>
        <p:spPr>
          <a:xfrm>
            <a:off x="2889885" y="320040"/>
            <a:ext cx="3886200" cy="707886"/>
          </a:xfrm>
          <a:prstGeom prst="rect">
            <a:avLst/>
          </a:prstGeom>
          <a:noFill/>
        </p:spPr>
        <p:txBody>
          <a:bodyPr wrap="square" rtlCol="0">
            <a:spAutoFit/>
          </a:bodyPr>
          <a:lstStyle/>
          <a:p>
            <a:r>
              <a:rPr lang="en-US" sz="4000" dirty="0"/>
              <a:t>Limited Water</a:t>
            </a:r>
          </a:p>
        </p:txBody>
      </p:sp>
      <p:pic>
        <p:nvPicPr>
          <p:cNvPr id="2" name="Picture 2" descr="6B0D24C3-A0EB-45F6-BDB6-1415483FA21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1510" y="3358032"/>
            <a:ext cx="4629150" cy="289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105400" y="6252747"/>
            <a:ext cx="3821111" cy="338554"/>
          </a:xfrm>
          <a:prstGeom prst="rect">
            <a:avLst/>
          </a:prstGeom>
          <a:noFill/>
        </p:spPr>
        <p:txBody>
          <a:bodyPr wrap="none" rtlCol="0">
            <a:spAutoFit/>
          </a:bodyPr>
          <a:lstStyle/>
          <a:p>
            <a:r>
              <a:rPr lang="en-US" sz="1600" dirty="0" smtClean="0"/>
              <a:t>Bureau of Reclamation, Colo. R. Basin Study</a:t>
            </a:r>
            <a:endParaRPr lang="en-US" sz="1600" dirty="0"/>
          </a:p>
        </p:txBody>
      </p:sp>
    </p:spTree>
    <p:extLst>
      <p:ext uri="{BB962C8B-B14F-4D97-AF65-F5344CB8AC3E}">
        <p14:creationId xmlns:p14="http://schemas.microsoft.com/office/powerpoint/2010/main" val="2083008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799"/>
            <a:ext cx="8229600" cy="1143000"/>
          </a:xfrm>
        </p:spPr>
        <p:txBody>
          <a:bodyPr/>
          <a:lstStyle/>
          <a:p>
            <a:r>
              <a:rPr lang="en-US" dirty="0" smtClean="0"/>
              <a:t>Energy Development</a:t>
            </a:r>
            <a:endParaRPr lang="en-US" dirty="0"/>
          </a:p>
        </p:txBody>
      </p:sp>
      <p:pic>
        <p:nvPicPr>
          <p:cNvPr id="4098" name="Picture 2" descr="http://www.greatenergychallengeblog.com/wp-content/uploads/2015/03/16404463731_b1c417a929_k-600x450.jpg"/>
          <p:cNvPicPr>
            <a:picLocks noChangeAspect="1" noChangeArrowheads="1"/>
          </p:cNvPicPr>
          <p:nvPr/>
        </p:nvPicPr>
        <p:blipFill rotWithShape="1">
          <a:blip r:embed="rId3">
            <a:extLst>
              <a:ext uri="{28A0092B-C50C-407E-A947-70E740481C1C}">
                <a14:useLocalDpi xmlns:a14="http://schemas.microsoft.com/office/drawing/2010/main" val="0"/>
              </a:ext>
            </a:extLst>
          </a:blip>
          <a:srcRect l="4224" r="28713"/>
          <a:stretch/>
        </p:blipFill>
        <p:spPr bwMode="auto">
          <a:xfrm>
            <a:off x="152400" y="1193800"/>
            <a:ext cx="5161280" cy="55372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wind turbines in field"/>
          <p:cNvPicPr>
            <a:picLocks noChangeAspect="1" noChangeArrowheads="1"/>
          </p:cNvPicPr>
          <p:nvPr/>
        </p:nvPicPr>
        <p:blipFill rotWithShape="1">
          <a:blip r:embed="rId4">
            <a:extLst>
              <a:ext uri="{28A0092B-C50C-407E-A947-70E740481C1C}">
                <a14:useLocalDpi xmlns:a14="http://schemas.microsoft.com/office/drawing/2010/main" val="0"/>
              </a:ext>
            </a:extLst>
          </a:blip>
          <a:srcRect l="22840"/>
          <a:stretch/>
        </p:blipFill>
        <p:spPr bwMode="auto">
          <a:xfrm>
            <a:off x="5466080" y="3962400"/>
            <a:ext cx="3535244"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blm.gov/wo/st/en/prog/energy/solar_energy.-WidePar-000103-Image.WideParimage.2.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0520" y="1193799"/>
            <a:ext cx="3570804" cy="26748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9574" y="1245987"/>
            <a:ext cx="3294428" cy="1754326"/>
          </a:xfrm>
          <a:prstGeom prst="rect">
            <a:avLst/>
          </a:prstGeom>
          <a:noFill/>
        </p:spPr>
        <p:txBody>
          <a:bodyPr wrap="none" rtlCol="0">
            <a:spAutoFit/>
          </a:bodyPr>
          <a:lstStyle/>
          <a:p>
            <a:r>
              <a:rPr lang="en-US" dirty="0" smtClean="0"/>
              <a:t>35 million acres – leased (oil/gas)</a:t>
            </a:r>
          </a:p>
          <a:p>
            <a:r>
              <a:rPr lang="en-US" dirty="0" smtClean="0"/>
              <a:t>12.7 million acres – producing</a:t>
            </a:r>
          </a:p>
          <a:p>
            <a:r>
              <a:rPr lang="en-US" dirty="0" smtClean="0"/>
              <a:t>19 million acres – solar potential</a:t>
            </a:r>
          </a:p>
          <a:p>
            <a:r>
              <a:rPr lang="en-US" dirty="0" smtClean="0"/>
              <a:t>20 million acres –wind potential</a:t>
            </a:r>
          </a:p>
          <a:p>
            <a:r>
              <a:rPr lang="en-US" dirty="0"/>
              <a:t>50% </a:t>
            </a:r>
            <a:r>
              <a:rPr lang="en-US" dirty="0" smtClean="0"/>
              <a:t>US </a:t>
            </a:r>
            <a:r>
              <a:rPr lang="en-US" dirty="0"/>
              <a:t>coal from </a:t>
            </a:r>
            <a:r>
              <a:rPr lang="en-US" dirty="0" smtClean="0"/>
              <a:t>federal </a:t>
            </a:r>
            <a:r>
              <a:rPr lang="en-US" dirty="0"/>
              <a:t>lands</a:t>
            </a:r>
          </a:p>
          <a:p>
            <a:endParaRPr lang="en-US" dirty="0"/>
          </a:p>
        </p:txBody>
      </p:sp>
    </p:spTree>
    <p:extLst>
      <p:ext uri="{BB962C8B-B14F-4D97-AF65-F5344CB8AC3E}">
        <p14:creationId xmlns:p14="http://schemas.microsoft.com/office/powerpoint/2010/main" val="487368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loximages.chicago2.vip.townnews.com/billingsgazette.com/content/tncms/assets/v3/editorial/f/d1/fd11aff0-e337-57fc-980a-d9da906659f6/55ef1db2ec2e3.ima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 r="14693"/>
          <a:stretch/>
        </p:blipFill>
        <p:spPr bwMode="auto">
          <a:xfrm>
            <a:off x="95567" y="3765202"/>
            <a:ext cx="2628688" cy="2895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5558"/>
            <a:ext cx="8229600" cy="1143000"/>
          </a:xfrm>
        </p:spPr>
        <p:txBody>
          <a:bodyPr>
            <a:normAutofit fontScale="90000"/>
          </a:bodyPr>
          <a:lstStyle/>
          <a:p>
            <a:r>
              <a:rPr lang="en-US" dirty="0" smtClean="0"/>
              <a:t>Recreational &amp; Environmental Values</a:t>
            </a:r>
            <a:endParaRPr lang="en-US" dirty="0"/>
          </a:p>
        </p:txBody>
      </p:sp>
      <p:sp>
        <p:nvSpPr>
          <p:cNvPr id="3" name="TextBox 2"/>
          <p:cNvSpPr txBox="1"/>
          <p:nvPr/>
        </p:nvSpPr>
        <p:spPr>
          <a:xfrm>
            <a:off x="762000" y="1600200"/>
            <a:ext cx="3276600" cy="369332"/>
          </a:xfrm>
          <a:prstGeom prst="rect">
            <a:avLst/>
          </a:prstGeom>
          <a:noFill/>
        </p:spPr>
        <p:txBody>
          <a:bodyPr wrap="square" rtlCol="0">
            <a:spAutoFit/>
          </a:bodyPr>
          <a:lstStyle/>
          <a:p>
            <a:endParaRPr lang="en-US" dirty="0"/>
          </a:p>
        </p:txBody>
      </p:sp>
      <p:sp>
        <p:nvSpPr>
          <p:cNvPr id="6" name="TextBox 5"/>
          <p:cNvSpPr txBox="1"/>
          <p:nvPr/>
        </p:nvSpPr>
        <p:spPr>
          <a:xfrm>
            <a:off x="304800" y="2133600"/>
            <a:ext cx="2819400" cy="1477328"/>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r>
              <a:rPr lang="en-US" dirty="0" smtClean="0"/>
              <a:t>l</a:t>
            </a:r>
            <a:endParaRPr lang="en-US" dirty="0"/>
          </a:p>
        </p:txBody>
      </p:sp>
      <p:pic>
        <p:nvPicPr>
          <p:cNvPr id="9" name="Picture 8" descr="C:\Users\Sheena\Downloads\23202567601_40d16d4b15_h.jpg"/>
          <p:cNvPicPr/>
          <p:nvPr/>
        </p:nvPicPr>
        <p:blipFill rotWithShape="1">
          <a:blip r:embed="rId4" cstate="print">
            <a:extLst>
              <a:ext uri="{28A0092B-C50C-407E-A947-70E740481C1C}">
                <a14:useLocalDpi xmlns:a14="http://schemas.microsoft.com/office/drawing/2010/main" val="0"/>
              </a:ext>
            </a:extLst>
          </a:blip>
          <a:srcRect r="3846"/>
          <a:stretch/>
        </p:blipFill>
        <p:spPr bwMode="auto">
          <a:xfrm>
            <a:off x="3566160" y="1257960"/>
            <a:ext cx="5469258" cy="4702419"/>
          </a:xfrm>
          <a:prstGeom prst="rect">
            <a:avLst/>
          </a:prstGeom>
          <a:noFill/>
          <a:ln>
            <a:noFill/>
          </a:ln>
        </p:spPr>
      </p:pic>
      <p:pic>
        <p:nvPicPr>
          <p:cNvPr id="8" name="Picture 2" descr="C:\Users\u0028851\AppData\Local\Microsoft\Windows\Temporary Internet Files\Content.Outlook\8VWKD4CF\drill her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066800"/>
            <a:ext cx="3547168" cy="24061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opb.org/images/upload/c_limit,h_730,q_90,w_940/DSCN4467_uv0gj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0" y="5491021"/>
            <a:ext cx="1866689" cy="123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421938"/>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0"/>
            <a:ext cx="8229600" cy="1143000"/>
          </a:xfrm>
        </p:spPr>
        <p:txBody>
          <a:bodyPr/>
          <a:lstStyle/>
          <a:p>
            <a:r>
              <a:rPr lang="en-US" dirty="0" smtClean="0"/>
              <a:t>Climate Change Impacts</a:t>
            </a:r>
            <a:endParaRPr lang="en-US" dirty="0"/>
          </a:p>
        </p:txBody>
      </p:sp>
      <p:sp>
        <p:nvSpPr>
          <p:cNvPr id="3" name="TextBox 2"/>
          <p:cNvSpPr txBox="1"/>
          <p:nvPr/>
        </p:nvSpPr>
        <p:spPr>
          <a:xfrm>
            <a:off x="2254781" y="5105400"/>
            <a:ext cx="3798219" cy="369332"/>
          </a:xfrm>
          <a:prstGeom prst="rect">
            <a:avLst/>
          </a:prstGeom>
          <a:noFill/>
        </p:spPr>
        <p:txBody>
          <a:bodyPr wrap="none" rtlCol="0">
            <a:spAutoFit/>
          </a:bodyPr>
          <a:lstStyle/>
          <a:p>
            <a:r>
              <a:rPr lang="en-US" dirty="0" smtClean="0">
                <a:solidFill>
                  <a:schemeClr val="bg1"/>
                </a:solidFill>
              </a:rPr>
              <a:t>Grinnell Glacier, Glacier   National Park</a:t>
            </a:r>
          </a:p>
        </p:txBody>
      </p:sp>
      <p:sp>
        <p:nvSpPr>
          <p:cNvPr id="4" name="TextBox 3"/>
          <p:cNvSpPr txBox="1"/>
          <p:nvPr/>
        </p:nvSpPr>
        <p:spPr>
          <a:xfrm>
            <a:off x="7391399" y="5758932"/>
            <a:ext cx="274319" cy="369332"/>
          </a:xfrm>
          <a:prstGeom prst="rect">
            <a:avLst/>
          </a:prstGeom>
          <a:noFill/>
        </p:spPr>
        <p:txBody>
          <a:bodyPr wrap="square" rtlCol="0">
            <a:spAutoFit/>
          </a:bodyPr>
          <a:lstStyle/>
          <a:p>
            <a:endParaRPr lang="en-US" dirty="0"/>
          </a:p>
        </p:txBody>
      </p:sp>
      <p:sp>
        <p:nvSpPr>
          <p:cNvPr id="5" name="TextBox 4"/>
          <p:cNvSpPr txBox="1"/>
          <p:nvPr/>
        </p:nvSpPr>
        <p:spPr>
          <a:xfrm>
            <a:off x="7528558" y="6128264"/>
            <a:ext cx="652743" cy="369332"/>
          </a:xfrm>
          <a:prstGeom prst="rect">
            <a:avLst/>
          </a:prstGeom>
          <a:noFill/>
        </p:spPr>
        <p:txBody>
          <a:bodyPr wrap="none" rtlCol="0">
            <a:spAutoFit/>
          </a:bodyPr>
          <a:lstStyle/>
          <a:p>
            <a:r>
              <a:rPr lang="en-US" dirty="0" smtClean="0">
                <a:solidFill>
                  <a:schemeClr val="bg1"/>
                </a:solidFill>
              </a:rPr>
              <a:t>2008</a:t>
            </a:r>
            <a:endParaRPr lang="en-US" dirty="0">
              <a:solidFill>
                <a:schemeClr val="bg1"/>
              </a:solidFill>
            </a:endParaRPr>
          </a:p>
        </p:txBody>
      </p:sp>
      <p:sp>
        <p:nvSpPr>
          <p:cNvPr id="6" name="TextBox 5"/>
          <p:cNvSpPr txBox="1"/>
          <p:nvPr/>
        </p:nvSpPr>
        <p:spPr>
          <a:xfrm>
            <a:off x="2895600" y="6128264"/>
            <a:ext cx="652743" cy="369332"/>
          </a:xfrm>
          <a:prstGeom prst="rect">
            <a:avLst/>
          </a:prstGeom>
          <a:noFill/>
        </p:spPr>
        <p:txBody>
          <a:bodyPr wrap="none" rtlCol="0">
            <a:spAutoFit/>
          </a:bodyPr>
          <a:lstStyle/>
          <a:p>
            <a:r>
              <a:rPr lang="en-US" dirty="0" smtClean="0">
                <a:solidFill>
                  <a:schemeClr val="bg1"/>
                </a:solidFill>
              </a:rPr>
              <a:t>1911</a:t>
            </a:r>
            <a:endParaRPr lang="en-US" dirty="0">
              <a:solidFill>
                <a:schemeClr val="bg1"/>
              </a:solidFill>
            </a:endParaRPr>
          </a:p>
        </p:txBody>
      </p:sp>
      <p:pic>
        <p:nvPicPr>
          <p:cNvPr id="2050" name="Picture 2" descr="C:\Users\u0028851\AppData\Local\Microsoft\Windows\Temporary Internet Files\Content.Outlook\8VWKD4CF\SPM.07_rev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 y="1803400"/>
            <a:ext cx="9103747" cy="35813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www.nrmsc.usgs.gov/files/norock/repeatphoto/Pairs/Grinnell/GrinnellTr1911_2008/GrnTrail3_2008_McKeon_c_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219200"/>
            <a:ext cx="4495800" cy="5486400"/>
          </a:xfrm>
          <a:prstGeom prst="rect">
            <a:avLst/>
          </a:prstGeom>
          <a:noFill/>
          <a:ln>
            <a:noFill/>
          </a:ln>
        </p:spPr>
      </p:pic>
      <p:pic>
        <p:nvPicPr>
          <p:cNvPr id="18" name="Picture 17" descr="http://www.nrmsc.usgs.gov/files/norock/repeatphoto/Pairs/Grinnell/GrinnellTr1911_2008/Grn_1911_StantonUSGS_c_L.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219200"/>
            <a:ext cx="4648199" cy="5486400"/>
          </a:xfrm>
          <a:prstGeom prst="rect">
            <a:avLst/>
          </a:prstGeom>
          <a:noFill/>
          <a:ln>
            <a:noFill/>
          </a:ln>
        </p:spPr>
      </p:pic>
      <p:sp>
        <p:nvSpPr>
          <p:cNvPr id="7" name="TextBox 6"/>
          <p:cNvSpPr txBox="1"/>
          <p:nvPr/>
        </p:nvSpPr>
        <p:spPr>
          <a:xfrm>
            <a:off x="2397293" y="5290066"/>
            <a:ext cx="2149306" cy="923330"/>
          </a:xfrm>
          <a:prstGeom prst="rect">
            <a:avLst/>
          </a:prstGeom>
          <a:noFill/>
        </p:spPr>
        <p:txBody>
          <a:bodyPr wrap="none" rtlCol="0">
            <a:spAutoFit/>
          </a:bodyPr>
          <a:lstStyle/>
          <a:p>
            <a:r>
              <a:rPr lang="en-US" dirty="0" smtClean="0">
                <a:solidFill>
                  <a:schemeClr val="bg1"/>
                </a:solidFill>
              </a:rPr>
              <a:t>Grinnell Glacier</a:t>
            </a:r>
          </a:p>
          <a:p>
            <a:r>
              <a:rPr lang="en-US" dirty="0" smtClean="0">
                <a:solidFill>
                  <a:schemeClr val="bg1"/>
                </a:solidFill>
              </a:rPr>
              <a:t>Glacier National Park</a:t>
            </a:r>
          </a:p>
          <a:p>
            <a:r>
              <a:rPr lang="en-US" dirty="0" smtClean="0">
                <a:solidFill>
                  <a:schemeClr val="bg1"/>
                </a:solidFill>
              </a:rPr>
              <a:t>1911</a:t>
            </a:r>
            <a:endParaRPr lang="en-US" dirty="0">
              <a:solidFill>
                <a:schemeClr val="bg1"/>
              </a:solidFill>
            </a:endParaRPr>
          </a:p>
        </p:txBody>
      </p:sp>
      <p:sp>
        <p:nvSpPr>
          <p:cNvPr id="8" name="TextBox 7"/>
          <p:cNvSpPr txBox="1"/>
          <p:nvPr/>
        </p:nvSpPr>
        <p:spPr>
          <a:xfrm>
            <a:off x="7979428" y="5789410"/>
            <a:ext cx="652743" cy="369332"/>
          </a:xfrm>
          <a:prstGeom prst="rect">
            <a:avLst/>
          </a:prstGeom>
          <a:noFill/>
        </p:spPr>
        <p:txBody>
          <a:bodyPr wrap="none" rtlCol="0">
            <a:spAutoFit/>
          </a:bodyPr>
          <a:lstStyle/>
          <a:p>
            <a:r>
              <a:rPr lang="en-US" dirty="0" smtClean="0">
                <a:solidFill>
                  <a:schemeClr val="bg1"/>
                </a:solidFill>
              </a:rPr>
              <a:t>2008</a:t>
            </a:r>
            <a:endParaRPr lang="en-US" dirty="0">
              <a:solidFill>
                <a:schemeClr val="bg1"/>
              </a:solidFill>
            </a:endParaRPr>
          </a:p>
        </p:txBody>
      </p:sp>
    </p:spTree>
    <p:extLst>
      <p:ext uri="{BB962C8B-B14F-4D97-AF65-F5344CB8AC3E}">
        <p14:creationId xmlns:p14="http://schemas.microsoft.com/office/powerpoint/2010/main" val="275456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240" y="4062611"/>
            <a:ext cx="4572000" cy="1569660"/>
          </a:xfrm>
          <a:prstGeom prst="rect">
            <a:avLst/>
          </a:prstGeom>
        </p:spPr>
        <p:txBody>
          <a:bodyPr>
            <a:spAutoFit/>
          </a:bodyPr>
          <a:lstStyle/>
          <a:p>
            <a:r>
              <a:rPr lang="en-US" sz="1600" dirty="0"/>
              <a:t>Land management plans guide sustainable, integrated resource management of the resources within the plan area in the context of the broader landscape, giving due consideration to the relative values of the various resources in particular areas</a:t>
            </a:r>
            <a:r>
              <a:rPr lang="en-US" sz="1600" dirty="0" smtClean="0"/>
              <a:t>. 36 CFR 219.1(b) (USFS NFMA Planning Rules)</a:t>
            </a:r>
            <a:endParaRPr lang="en-US" sz="1600" dirty="0"/>
          </a:p>
        </p:txBody>
      </p:sp>
      <p:sp>
        <p:nvSpPr>
          <p:cNvPr id="3" name="Rectangle 2"/>
          <p:cNvSpPr/>
          <p:nvPr/>
        </p:nvSpPr>
        <p:spPr>
          <a:xfrm>
            <a:off x="193040" y="5791200"/>
            <a:ext cx="4572000" cy="830997"/>
          </a:xfrm>
          <a:prstGeom prst="rect">
            <a:avLst/>
          </a:prstGeom>
        </p:spPr>
        <p:txBody>
          <a:bodyPr>
            <a:spAutoFit/>
          </a:bodyPr>
          <a:lstStyle/>
          <a:p>
            <a:r>
              <a:rPr lang="en-US" sz="1600" dirty="0"/>
              <a:t>The responsible official shall use the best available scientific information to inform the planning process required by this subpart</a:t>
            </a:r>
            <a:r>
              <a:rPr lang="en-US" sz="1600" dirty="0" smtClean="0"/>
              <a:t>. 36 CFR 219.3</a:t>
            </a:r>
            <a:endParaRPr lang="en-US" sz="1600" dirty="0"/>
          </a:p>
        </p:txBody>
      </p:sp>
      <p:pic>
        <p:nvPicPr>
          <p:cNvPr id="9218" name="Picture 2" descr="http://www.lincolninst.edu/pubs/images/1808_Large%20Landscape%20Conservation%20coverWeb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90600"/>
            <a:ext cx="2236503" cy="28962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103314"/>
            <a:ext cx="6709016" cy="646331"/>
          </a:xfrm>
          <a:prstGeom prst="rect">
            <a:avLst/>
          </a:prstGeom>
          <a:noFill/>
        </p:spPr>
        <p:txBody>
          <a:bodyPr wrap="none" rtlCol="0">
            <a:spAutoFit/>
          </a:bodyPr>
          <a:lstStyle/>
          <a:p>
            <a:r>
              <a:rPr lang="en-US" sz="3600" dirty="0" smtClean="0"/>
              <a:t>Ecology &amp; Ecosystem Management</a:t>
            </a:r>
            <a:endParaRPr lang="en-US" sz="3600" dirty="0"/>
          </a:p>
        </p:txBody>
      </p:sp>
      <p:pic>
        <p:nvPicPr>
          <p:cNvPr id="7" name="Picture 2" descr="Path of the Pronghorn Map"/>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3000" y="695721"/>
            <a:ext cx="3805981" cy="592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881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459" y="20320"/>
            <a:ext cx="8229600" cy="1143000"/>
          </a:xfrm>
        </p:spPr>
        <p:txBody>
          <a:bodyPr/>
          <a:lstStyle/>
          <a:p>
            <a:r>
              <a:rPr lang="en-US" dirty="0" smtClean="0"/>
              <a:t>Native American Role</a:t>
            </a:r>
            <a:endParaRPr lang="en-US" dirty="0"/>
          </a:p>
        </p:txBody>
      </p:sp>
      <p:pic>
        <p:nvPicPr>
          <p:cNvPr id="2050" name="Picture 2" descr="http://www.bearsearscoalition.org/wp-content/uploads/2015/01/EricDescheenieand-Group2_c_Tim_Peters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493"/>
          <a:stretch/>
        </p:blipFill>
        <p:spPr bwMode="auto">
          <a:xfrm>
            <a:off x="304641" y="4343400"/>
            <a:ext cx="4795520" cy="24177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b/b6/Badlands_National_Park_entering.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526"/>
          <a:stretch/>
        </p:blipFill>
        <p:spPr bwMode="auto">
          <a:xfrm>
            <a:off x="114300" y="932554"/>
            <a:ext cx="5176202" cy="32307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adger-twomedwe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219200"/>
            <a:ext cx="3333750" cy="26574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62600" y="3971835"/>
            <a:ext cx="3429000" cy="830997"/>
          </a:xfrm>
          <a:prstGeom prst="rect">
            <a:avLst/>
          </a:prstGeom>
          <a:noFill/>
        </p:spPr>
        <p:txBody>
          <a:bodyPr wrap="square" rtlCol="0">
            <a:spAutoFit/>
          </a:bodyPr>
          <a:lstStyle/>
          <a:p>
            <a:r>
              <a:rPr lang="en-US" sz="1600" dirty="0" smtClean="0"/>
              <a:t>Blackfeet Traditional Cultural District, </a:t>
            </a:r>
            <a:r>
              <a:rPr lang="en-US" sz="1600" dirty="0"/>
              <a:t>Badger-Two </a:t>
            </a:r>
            <a:r>
              <a:rPr lang="en-US" sz="1600" dirty="0" smtClean="0"/>
              <a:t>Medicine, Lewis &amp; Clark National Forest, Montana</a:t>
            </a:r>
            <a:endParaRPr lang="en-US" sz="1600" dirty="0"/>
          </a:p>
        </p:txBody>
      </p:sp>
      <p:sp>
        <p:nvSpPr>
          <p:cNvPr id="6" name="TextBox 5"/>
          <p:cNvSpPr txBox="1"/>
          <p:nvPr/>
        </p:nvSpPr>
        <p:spPr>
          <a:xfrm>
            <a:off x="5203190" y="5780873"/>
            <a:ext cx="3657600" cy="830997"/>
          </a:xfrm>
          <a:prstGeom prst="rect">
            <a:avLst/>
          </a:prstGeom>
          <a:noFill/>
        </p:spPr>
        <p:txBody>
          <a:bodyPr wrap="square" rtlCol="0">
            <a:spAutoFit/>
          </a:bodyPr>
          <a:lstStyle/>
          <a:p>
            <a:r>
              <a:rPr lang="en-US" sz="1600" dirty="0" smtClean="0"/>
              <a:t>Intertribal Coalition, Bears Ears National Monument proposal, San Juan County, Utah</a:t>
            </a:r>
            <a:endParaRPr lang="en-US" sz="1600" dirty="0"/>
          </a:p>
        </p:txBody>
      </p:sp>
    </p:spTree>
    <p:extLst>
      <p:ext uri="{BB962C8B-B14F-4D97-AF65-F5344CB8AC3E}">
        <p14:creationId xmlns:p14="http://schemas.microsoft.com/office/powerpoint/2010/main" val="1247156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Federal – State Tensions</a:t>
            </a:r>
            <a:endParaRPr lang="en-US" dirty="0"/>
          </a:p>
        </p:txBody>
      </p:sp>
      <p:pic>
        <p:nvPicPr>
          <p:cNvPr id="1026" name="Picture 2" descr="C:\Users\u0028851\AppData\Local\Microsoft\Windows\Temporary Internet Files\Content.Outlook\8VWKD4CF\BLM for s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0" y="1066800"/>
            <a:ext cx="405114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0028851\AppData\Local\Microsoft\Windows\Temporary Internet Files\Content.Outlook\8VWKD4CF\failed gov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429000"/>
            <a:ext cx="4449636"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96618" y="1466671"/>
            <a:ext cx="3048000" cy="1200329"/>
          </a:xfrm>
          <a:prstGeom prst="rect">
            <a:avLst/>
          </a:prstGeom>
          <a:noFill/>
        </p:spPr>
        <p:txBody>
          <a:bodyPr wrap="square" rtlCol="0">
            <a:spAutoFit/>
          </a:bodyPr>
          <a:lstStyle/>
          <a:p>
            <a:r>
              <a:rPr lang="en-US" dirty="0" smtClean="0"/>
              <a:t>“Republicans okay $14 million land-transfer lawsuit; say Utah must regain sovereignty,” Salt Lake Tribune, Dec. 9, 2015 </a:t>
            </a:r>
            <a:endParaRPr lang="en-US" dirty="0"/>
          </a:p>
        </p:txBody>
      </p:sp>
      <p:pic>
        <p:nvPicPr>
          <p:cNvPr id="4098" name="Picture 2" descr="http://publiclands.utah.gov/wp-content/uploads/2014/11/Transfer-of-Public-Lands-Repor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4053840"/>
            <a:ext cx="2057400" cy="266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744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TotalTime>
  <Words>1070</Words>
  <Application>Microsoft Office PowerPoint</Application>
  <PresentationFormat>On-screen Show (4:3)</PresentationFormat>
  <Paragraphs>142</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Federal Public Lands: Heart of the Rocky Mountain West</vt:lpstr>
      <vt:lpstr>PowerPoint Presentation</vt:lpstr>
      <vt:lpstr>PowerPoint Presentation</vt:lpstr>
      <vt:lpstr>Energy Development</vt:lpstr>
      <vt:lpstr>Recreational &amp; Environmental Values</vt:lpstr>
      <vt:lpstr>Climate Change Impacts</vt:lpstr>
      <vt:lpstr>PowerPoint Presentation</vt:lpstr>
      <vt:lpstr>Native American Role</vt:lpstr>
      <vt:lpstr>Federal – State Tensions</vt:lpstr>
      <vt:lpstr>PowerPoint Presentation</vt:lpstr>
      <vt:lpstr>Legal Complexity</vt:lpstr>
      <vt:lpstr>The Judicial Role</vt:lpstr>
      <vt:lpstr>New Collaborative Processes</vt:lpstr>
      <vt:lpstr>The Changing Face of Federal Public Lands</vt:lpstr>
      <vt:lpstr>Panel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 Keiter</dc:creator>
  <cp:lastModifiedBy>JoAnne Gann</cp:lastModifiedBy>
  <cp:revision>68</cp:revision>
  <cp:lastPrinted>2016-03-08T23:09:40Z</cp:lastPrinted>
  <dcterms:created xsi:type="dcterms:W3CDTF">2016-03-02T21:06:00Z</dcterms:created>
  <dcterms:modified xsi:type="dcterms:W3CDTF">2016-03-11T17:18:39Z</dcterms:modified>
</cp:coreProperties>
</file>